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269" r:id="rId2"/>
    <p:sldId id="276" r:id="rId3"/>
    <p:sldId id="277" r:id="rId4"/>
    <p:sldId id="304" r:id="rId5"/>
    <p:sldId id="303" r:id="rId6"/>
    <p:sldId id="302" r:id="rId7"/>
    <p:sldId id="278" r:id="rId8"/>
    <p:sldId id="279" r:id="rId9"/>
    <p:sldId id="286" r:id="rId10"/>
    <p:sldId id="285" r:id="rId11"/>
    <p:sldId id="287" r:id="rId12"/>
    <p:sldId id="288" r:id="rId13"/>
    <p:sldId id="289" r:id="rId14"/>
    <p:sldId id="290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8" r:id="rId25"/>
    <p:sldId id="301" r:id="rId26"/>
    <p:sldId id="305" r:id="rId27"/>
    <p:sldId id="283" r:id="rId28"/>
    <p:sldId id="284" r:id="rId29"/>
    <p:sldId id="281" r:id="rId30"/>
    <p:sldId id="307" r:id="rId31"/>
    <p:sldId id="306" r:id="rId32"/>
    <p:sldId id="275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5E90"/>
    <a:srgbClr val="C5050C"/>
    <a:srgbClr val="0479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966"/>
    <p:restoredTop sz="96327"/>
  </p:normalViewPr>
  <p:slideViewPr>
    <p:cSldViewPr snapToGrid="0" snapToObjects="1">
      <p:cViewPr>
        <p:scale>
          <a:sx n="62" d="100"/>
          <a:sy n="62" d="100"/>
        </p:scale>
        <p:origin x="296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621671-7E6C-7746-AF0D-CD197AFDFB61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0FB02-D9C2-6A4D-8A7B-43D279C71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03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331B425-093C-0149-952F-11573DF09F2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851888" y="3218871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1AB265-C0D2-A543-B156-B0221787B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33906"/>
            <a:ext cx="12192000" cy="11240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B10240F-B4BA-0448-B9CB-BAB80DBF6B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1889" y="3519488"/>
            <a:ext cx="8334246" cy="701877"/>
          </a:xfrm>
        </p:spPr>
        <p:txBody>
          <a:bodyPr anchor="t">
            <a:noAutofit/>
          </a:bodyPr>
          <a:lstStyle>
            <a:lvl1pPr marL="0" indent="0">
              <a:buNone/>
              <a:defRPr sz="2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subtitle, date or other important information, not to exceed two lines 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254FFE49-5199-9649-BB93-1060548611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1889" y="5953913"/>
            <a:ext cx="10311412" cy="52308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name, position, unit/faculty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38E82-F276-E142-E87C-5EDAC74060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1888" y="905690"/>
            <a:ext cx="8334246" cy="2106570"/>
          </a:xfrm>
        </p:spPr>
        <p:txBody>
          <a:bodyPr rIns="91440">
            <a:normAutofit/>
          </a:bodyPr>
          <a:lstStyle>
            <a:lvl1pPr>
              <a:defRPr sz="4200" b="1" i="0">
                <a:solidFill>
                  <a:schemeClr val="tx1">
                    <a:lumMod val="90000"/>
                    <a:lumOff val="10000"/>
                  </a:schemeClr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dirty="0"/>
              <a:t>Insert slide title in title or sentence case</a:t>
            </a:r>
          </a:p>
        </p:txBody>
      </p:sp>
    </p:spTree>
    <p:extLst>
      <p:ext uri="{BB962C8B-B14F-4D97-AF65-F5344CB8AC3E}">
        <p14:creationId xmlns:p14="http://schemas.microsoft.com/office/powerpoint/2010/main" val="4126455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05D359-7029-C74B-8048-D1347E3F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9939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UW–Madison logo with white text on a black background">
            <a:extLst>
              <a:ext uri="{FF2B5EF4-FFF2-40B4-BE49-F238E27FC236}">
                <a16:creationId xmlns:a16="http://schemas.microsoft.com/office/drawing/2014/main" id="{9442AFA6-CAED-D743-9BD0-FB7276EC21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7092" y="2911281"/>
            <a:ext cx="3077817" cy="1035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DEFCB-76DD-8C96-B6DC-4040B702AD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201325"/>
            <a:ext cx="10668000" cy="191386"/>
          </a:xfrm>
        </p:spPr>
        <p:txBody>
          <a:bodyPr>
            <a:normAutofit/>
          </a:bodyPr>
          <a:lstStyle>
            <a:lvl1pPr>
              <a:defRPr sz="1200" b="0" i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dirty="0"/>
              <a:t>Black Closing Slide</a:t>
            </a:r>
          </a:p>
        </p:txBody>
      </p:sp>
    </p:spTree>
    <p:extLst>
      <p:ext uri="{BB962C8B-B14F-4D97-AF65-F5344CB8AC3E}">
        <p14:creationId xmlns:p14="http://schemas.microsoft.com/office/powerpoint/2010/main" val="2314827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C1BCF-1929-4F52-BF96-F3A2DD98F1D0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F9CF0-FC9B-4D7C-81BB-90E0EEC45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608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B1C6F3-8D05-7245-98E0-6A89EF37B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57339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B0E5A4-57E2-7602-491D-37B816FD39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1888" y="905690"/>
            <a:ext cx="8334246" cy="2106570"/>
          </a:xfrm>
        </p:spPr>
        <p:txBody>
          <a:bodyPr rIns="91440">
            <a:normAutofit/>
          </a:bodyPr>
          <a:lstStyle>
            <a:lvl1pPr>
              <a:defRPr sz="4200" b="1" i="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dirty="0"/>
              <a:t>Insert slide title in title or sentence case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31B425-093C-0149-952F-11573DF09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1888" y="3218871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B10240F-B4BA-0448-B9CB-BAB80DBF6B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1889" y="3519488"/>
            <a:ext cx="8334246" cy="701877"/>
          </a:xfrm>
        </p:spPr>
        <p:txBody>
          <a:bodyPr anchor="t">
            <a:noAutofit/>
          </a:bodyPr>
          <a:lstStyle>
            <a:lvl1pPr marL="0" indent="0">
              <a:buNone/>
              <a:defRPr sz="23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subtitle, date or other important information, not to exceed two lines 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254FFE49-5199-9649-BB93-1060548611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1889" y="5953913"/>
            <a:ext cx="10311412" cy="52308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name, position, unit/faculty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D50E08-9389-704F-B967-8B33E01F63EE}"/>
              </a:ext>
            </a:extLst>
          </p:cNvPr>
          <p:cNvSpPr/>
          <p:nvPr userDrawn="1"/>
        </p:nvSpPr>
        <p:spPr>
          <a:xfrm>
            <a:off x="11506200" y="9797"/>
            <a:ext cx="570641" cy="10244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DA47717F-59FB-F445-B50C-D4B473F1A7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63459" y="232022"/>
            <a:ext cx="456122" cy="71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24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F2F59-3D81-9C0B-CDB4-B5F8B5CE84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Ins="91440">
            <a:normAutofit/>
          </a:bodyPr>
          <a:lstStyle>
            <a:lvl1pPr>
              <a:defRPr sz="3400" b="1" i="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 in title or sentence case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DFC75F-7C56-4347-B180-B45A7C3C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5300" y="1625704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33615FB-E867-334E-BB0E-3B18A265957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85900" y="1840447"/>
            <a:ext cx="9677400" cy="4446053"/>
          </a:xfrm>
        </p:spPr>
        <p:txBody>
          <a:bodyPr>
            <a:normAutofit/>
          </a:bodyPr>
          <a:lstStyle>
            <a:lvl1pPr marL="228600" indent="-228600">
              <a:buFont typeface="Arial" panose="020B0604020202020204" pitchFamily="34" charset="0"/>
              <a:buChar char="•"/>
              <a:tabLst/>
              <a:defRPr sz="26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dirty="0"/>
              <a:t>Bulleted list</a:t>
            </a:r>
          </a:p>
          <a:p>
            <a:pPr lvl="0"/>
            <a:r>
              <a:rPr lang="en-US" dirty="0"/>
              <a:t>Bulleted list</a:t>
            </a:r>
          </a:p>
          <a:p>
            <a:pPr lvl="0"/>
            <a:r>
              <a:rPr lang="en-US" dirty="0"/>
              <a:t>Bulleted list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3A315EF-C99D-DF4A-94FC-CDB4F9DECB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498293"/>
            <a:ext cx="6697346" cy="352084"/>
          </a:xfrm>
          <a:solidFill>
            <a:schemeClr val="accent1"/>
          </a:solidFill>
          <a:ln>
            <a:noFill/>
          </a:ln>
        </p:spPr>
        <p:txBody>
          <a:bodyPr wrap="none" lIns="274320" tIns="64008" rIns="182880" bIns="91440" anchor="ctr" anchorCtr="0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Insert presentation topic or department/unit name (text box will expand to fit)</a:t>
            </a:r>
          </a:p>
        </p:txBody>
      </p:sp>
    </p:spTree>
    <p:extLst>
      <p:ext uri="{BB962C8B-B14F-4D97-AF65-F5344CB8AC3E}">
        <p14:creationId xmlns:p14="http://schemas.microsoft.com/office/powerpoint/2010/main" val="3626283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BE51D-BA97-2BBF-F3DF-C2B38B351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Ins="91440">
            <a:normAutofit/>
          </a:bodyPr>
          <a:lstStyle>
            <a:lvl1pPr>
              <a:defRPr sz="3400" b="1" i="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 in title or sentence case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DFC75F-7C56-4347-B180-B45A7C3C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5300" y="1625704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33615FB-E867-334E-BB0E-3B18A265957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85900" y="1840447"/>
            <a:ext cx="4482548" cy="4446053"/>
          </a:xfrm>
        </p:spPr>
        <p:txBody>
          <a:bodyPr>
            <a:normAutofit/>
          </a:bodyPr>
          <a:lstStyle>
            <a:lvl1pPr marL="228600" indent="-228600">
              <a:buFont typeface="Arial" panose="020B0604020202020204" pitchFamily="34" charset="0"/>
              <a:buChar char="•"/>
              <a:tabLst/>
              <a:defRPr sz="2600">
                <a:solidFill>
                  <a:schemeClr val="tx1"/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dirty="0"/>
              <a:t>Bulleted list</a:t>
            </a:r>
          </a:p>
          <a:p>
            <a:pPr lvl="0"/>
            <a:r>
              <a:rPr lang="en-US" dirty="0"/>
              <a:t>Bulleted list</a:t>
            </a:r>
          </a:p>
          <a:p>
            <a:pPr lvl="0"/>
            <a:r>
              <a:rPr lang="en-US" dirty="0"/>
              <a:t>Bulleted list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3A315EF-C99D-DF4A-94FC-CDB4F9DECB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498293"/>
            <a:ext cx="6697346" cy="352084"/>
          </a:xfrm>
          <a:solidFill>
            <a:schemeClr val="accent1"/>
          </a:solidFill>
          <a:ln>
            <a:noFill/>
          </a:ln>
        </p:spPr>
        <p:txBody>
          <a:bodyPr wrap="none" lIns="274320" tIns="64008" rIns="182880" bIns="91440" anchor="ctr" anchorCtr="0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Insert presentation topic or department/unit name (text box will expand to fit)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B0DEE38D-2FF0-2A49-A7D1-AF607FA3AB7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23554" y="1840447"/>
            <a:ext cx="4939746" cy="4446053"/>
          </a:xfrm>
        </p:spPr>
        <p:txBody>
          <a:bodyPr>
            <a:normAutofit/>
          </a:bodyPr>
          <a:lstStyle>
            <a:lvl1pPr marL="228600" indent="-228600">
              <a:buFont typeface="Arial" panose="020B0604020202020204" pitchFamily="34" charset="0"/>
              <a:buChar char="•"/>
              <a:tabLst/>
              <a:defRPr sz="2600">
                <a:solidFill>
                  <a:schemeClr val="tx1"/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dirty="0"/>
              <a:t>Bulleted list</a:t>
            </a:r>
          </a:p>
          <a:p>
            <a:pPr lvl="0"/>
            <a:r>
              <a:rPr lang="en-US" dirty="0"/>
              <a:t>Bulleted list</a:t>
            </a:r>
          </a:p>
          <a:p>
            <a:pPr lvl="0"/>
            <a:r>
              <a:rPr lang="en-US" dirty="0"/>
              <a:t>Bulleted list</a:t>
            </a:r>
          </a:p>
        </p:txBody>
      </p:sp>
    </p:spTree>
    <p:extLst>
      <p:ext uri="{BB962C8B-B14F-4D97-AF65-F5344CB8AC3E}">
        <p14:creationId xmlns:p14="http://schemas.microsoft.com/office/powerpoint/2010/main" val="3740767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7A194C-A4B8-2148-8BE0-5451BAAC5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8234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7C912DB-E11B-3D4C-9D09-221D4E874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024128"/>
            <a:ext cx="11163300" cy="5825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3DBCEB-EA83-B646-A716-9EAB713C52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4226928"/>
            <a:ext cx="5264150" cy="354459"/>
          </a:xfrm>
        </p:spPr>
        <p:txBody>
          <a:bodyPr>
            <a:noAutofit/>
          </a:bodyPr>
          <a:lstStyle>
            <a:lvl1pPr marL="0" indent="0">
              <a:buNone/>
              <a:defRPr sz="2300">
                <a:solidFill>
                  <a:schemeClr val="tx1">
                    <a:lumMod val="10000"/>
                    <a:lumOff val="90000"/>
                  </a:schemeClr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dirty="0"/>
              <a:t>Insert subtitle if needed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A2A8E911-3157-1444-8D3E-B3404B047192}"/>
              </a:ext>
            </a:extLst>
          </p:cNvPr>
          <p:cNvSpPr/>
          <p:nvPr userDrawn="1"/>
        </p:nvSpPr>
        <p:spPr>
          <a:xfrm>
            <a:off x="8714232" y="1024128"/>
            <a:ext cx="2449068" cy="5833872"/>
          </a:xfrm>
          <a:custGeom>
            <a:avLst/>
            <a:gdLst>
              <a:gd name="connsiteX0" fmla="*/ 0 w 3290316"/>
              <a:gd name="connsiteY0" fmla="*/ 0 h 6193766"/>
              <a:gd name="connsiteX1" fmla="*/ 1490472 w 3290316"/>
              <a:gd name="connsiteY1" fmla="*/ 0 h 6193766"/>
              <a:gd name="connsiteX2" fmla="*/ 2980944 w 3290316"/>
              <a:gd name="connsiteY2" fmla="*/ 0 h 6193766"/>
              <a:gd name="connsiteX3" fmla="*/ 3290316 w 3290316"/>
              <a:gd name="connsiteY3" fmla="*/ 0 h 6193766"/>
              <a:gd name="connsiteX4" fmla="*/ 3290316 w 3290316"/>
              <a:gd name="connsiteY4" fmla="*/ 6185532 h 6193766"/>
              <a:gd name="connsiteX5" fmla="*/ 1492453 w 3290316"/>
              <a:gd name="connsiteY5" fmla="*/ 6185532 h 6193766"/>
              <a:gd name="connsiteX6" fmla="*/ 1490472 w 3290316"/>
              <a:gd name="connsiteY6" fmla="*/ 6193766 h 6193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90316" h="6193766">
                <a:moveTo>
                  <a:pt x="0" y="0"/>
                </a:moveTo>
                <a:lnTo>
                  <a:pt x="1490472" y="0"/>
                </a:lnTo>
                <a:lnTo>
                  <a:pt x="2980944" y="0"/>
                </a:lnTo>
                <a:lnTo>
                  <a:pt x="3290316" y="0"/>
                </a:lnTo>
                <a:lnTo>
                  <a:pt x="3290316" y="6185532"/>
                </a:lnTo>
                <a:lnTo>
                  <a:pt x="1492453" y="6185532"/>
                </a:lnTo>
                <a:lnTo>
                  <a:pt x="1490472" y="6193766"/>
                </a:lnTo>
                <a:close/>
              </a:path>
            </a:pathLst>
          </a:custGeom>
          <a:solidFill>
            <a:schemeClr val="accent1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B6D0D8-B441-B94F-81C3-D858DB039304}"/>
              </a:ext>
            </a:extLst>
          </p:cNvPr>
          <p:cNvSpPr/>
          <p:nvPr userDrawn="1"/>
        </p:nvSpPr>
        <p:spPr>
          <a:xfrm>
            <a:off x="11507059" y="0"/>
            <a:ext cx="570641" cy="10244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C54FEC2B-37AF-0F44-BE06-966950F82A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64318" y="222225"/>
            <a:ext cx="456122" cy="71676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EB6C9F2-5465-8D47-8351-B6B681C45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85900" y="4007404"/>
            <a:ext cx="471523" cy="94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9C382C-FEDF-9251-E54F-141B8D2101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5900" y="2514600"/>
            <a:ext cx="8279202" cy="1367286"/>
          </a:xfrm>
        </p:spPr>
        <p:txBody>
          <a:bodyPr rIns="9144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section header slide title</a:t>
            </a:r>
          </a:p>
        </p:txBody>
      </p:sp>
    </p:spTree>
    <p:extLst>
      <p:ext uri="{BB962C8B-B14F-4D97-AF65-F5344CB8AC3E}">
        <p14:creationId xmlns:p14="http://schemas.microsoft.com/office/powerpoint/2010/main" val="2892427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ECEB0E-880C-6049-9B69-BA2FEE345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8234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7C912DB-E11B-3D4C-9D09-221D4E874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024128"/>
            <a:ext cx="11163300" cy="58338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3DBCEB-EA83-B646-A716-9EAB713C52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4226928"/>
            <a:ext cx="5264150" cy="354459"/>
          </a:xfrm>
        </p:spPr>
        <p:txBody>
          <a:bodyPr>
            <a:noAutofit/>
          </a:bodyPr>
          <a:lstStyle>
            <a:lvl1pPr marL="0" indent="0">
              <a:buNone/>
              <a:defRPr sz="23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dirty="0"/>
              <a:t>Insert subtitle if needed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83DD59-F90E-824A-BBB1-FEED68A85CFA}"/>
              </a:ext>
            </a:extLst>
          </p:cNvPr>
          <p:cNvSpPr/>
          <p:nvPr userDrawn="1"/>
        </p:nvSpPr>
        <p:spPr>
          <a:xfrm>
            <a:off x="11507059" y="0"/>
            <a:ext cx="570641" cy="10244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FB906E23-D9AF-EB4E-BF01-60C6ADFFAA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64318" y="222225"/>
            <a:ext cx="456122" cy="7167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1E94CE-F71B-1944-B826-00353C872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85900" y="4007404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0FF968CE-35E2-E543-8D71-1D8778441684}"/>
              </a:ext>
            </a:extLst>
          </p:cNvPr>
          <p:cNvSpPr/>
          <p:nvPr userDrawn="1"/>
        </p:nvSpPr>
        <p:spPr>
          <a:xfrm>
            <a:off x="8714232" y="1024128"/>
            <a:ext cx="2449068" cy="5833872"/>
          </a:xfrm>
          <a:custGeom>
            <a:avLst/>
            <a:gdLst>
              <a:gd name="connsiteX0" fmla="*/ 0 w 3290316"/>
              <a:gd name="connsiteY0" fmla="*/ 0 h 6193766"/>
              <a:gd name="connsiteX1" fmla="*/ 1490472 w 3290316"/>
              <a:gd name="connsiteY1" fmla="*/ 0 h 6193766"/>
              <a:gd name="connsiteX2" fmla="*/ 2980944 w 3290316"/>
              <a:gd name="connsiteY2" fmla="*/ 0 h 6193766"/>
              <a:gd name="connsiteX3" fmla="*/ 3290316 w 3290316"/>
              <a:gd name="connsiteY3" fmla="*/ 0 h 6193766"/>
              <a:gd name="connsiteX4" fmla="*/ 3290316 w 3290316"/>
              <a:gd name="connsiteY4" fmla="*/ 6185532 h 6193766"/>
              <a:gd name="connsiteX5" fmla="*/ 1492453 w 3290316"/>
              <a:gd name="connsiteY5" fmla="*/ 6185532 h 6193766"/>
              <a:gd name="connsiteX6" fmla="*/ 1490472 w 3290316"/>
              <a:gd name="connsiteY6" fmla="*/ 6193766 h 6193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90316" h="6193766">
                <a:moveTo>
                  <a:pt x="0" y="0"/>
                </a:moveTo>
                <a:lnTo>
                  <a:pt x="1490472" y="0"/>
                </a:lnTo>
                <a:lnTo>
                  <a:pt x="2980944" y="0"/>
                </a:lnTo>
                <a:lnTo>
                  <a:pt x="3290316" y="0"/>
                </a:lnTo>
                <a:lnTo>
                  <a:pt x="3290316" y="6185532"/>
                </a:lnTo>
                <a:lnTo>
                  <a:pt x="1492453" y="6185532"/>
                </a:lnTo>
                <a:lnTo>
                  <a:pt x="1490472" y="6193766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6EFDCA-0F37-B65D-EA97-DDFF7EC0B0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5900" y="2514600"/>
            <a:ext cx="8279202" cy="1367286"/>
          </a:xfrm>
        </p:spPr>
        <p:txBody>
          <a:bodyPr rIns="9144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section header slide title</a:t>
            </a:r>
          </a:p>
        </p:txBody>
      </p:sp>
    </p:spTree>
    <p:extLst>
      <p:ext uri="{BB962C8B-B14F-4D97-AF65-F5344CB8AC3E}">
        <p14:creationId xmlns:p14="http://schemas.microsoft.com/office/powerpoint/2010/main" val="2375710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457200"/>
            <a:ext cx="10668000" cy="1066800"/>
          </a:xfrm>
        </p:spPr>
        <p:txBody>
          <a:bodyPr>
            <a:normAutofit/>
          </a:bodyPr>
          <a:lstStyle>
            <a:lvl1pPr>
              <a:defRPr sz="3400" b="1" i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 in title or sentence case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361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40D614-EDF6-8AD1-02DA-1BBA71DA17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180753"/>
            <a:ext cx="10668000" cy="180753"/>
          </a:xfrm>
        </p:spPr>
        <p:txBody>
          <a:bodyPr>
            <a:normAutofit/>
          </a:bodyPr>
          <a:lstStyle>
            <a:lvl1pPr>
              <a:defRPr sz="1200" b="0" i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649504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05D359-7029-C74B-8048-D1347E3F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9939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UW–Madison logo in white text on a red background">
            <a:extLst>
              <a:ext uri="{FF2B5EF4-FFF2-40B4-BE49-F238E27FC236}">
                <a16:creationId xmlns:a16="http://schemas.microsoft.com/office/drawing/2014/main" id="{9442AFA6-CAED-D743-9BD0-FB7276EC21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7092" y="2911281"/>
            <a:ext cx="3077817" cy="1035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78A76A-7D1D-3E85-0AC5-9B02E65F24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180060"/>
            <a:ext cx="10668000" cy="170121"/>
          </a:xfrm>
        </p:spPr>
        <p:txBody>
          <a:bodyPr>
            <a:normAutofit/>
          </a:bodyPr>
          <a:lstStyle>
            <a:lvl1pPr>
              <a:defRPr sz="1200" b="0" i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dirty="0"/>
              <a:t>Red Closing Slide</a:t>
            </a:r>
          </a:p>
        </p:txBody>
      </p:sp>
    </p:spTree>
    <p:extLst>
      <p:ext uri="{BB962C8B-B14F-4D97-AF65-F5344CB8AC3E}">
        <p14:creationId xmlns:p14="http://schemas.microsoft.com/office/powerpoint/2010/main" val="258312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457200"/>
            <a:ext cx="10668000" cy="1066800"/>
          </a:xfrm>
          <a:prstGeom prst="rect">
            <a:avLst/>
          </a:prstGeom>
        </p:spPr>
        <p:txBody>
          <a:bodyPr vert="horz" lIns="0" tIns="45720" rIns="0" bIns="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5900" y="1828799"/>
            <a:ext cx="9677400" cy="4457701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05057"/>
            <a:ext cx="1060586" cy="344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64008" rIns="91440" bIns="64008" rtlCol="0" anchor="ctr">
            <a:spAutoFit/>
          </a:bodyPr>
          <a:lstStyle>
            <a:lvl1pPr algn="ctr">
              <a:defRPr sz="1400" b="0" i="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1B1986-83A7-3542-BAD9-60B6AA5AD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07059" y="0"/>
            <a:ext cx="570641" cy="10244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UW–Madison red crest logo&#10;">
            <a:extLst>
              <a:ext uri="{FF2B5EF4-FFF2-40B4-BE49-F238E27FC236}">
                <a16:creationId xmlns:a16="http://schemas.microsoft.com/office/drawing/2014/main" id="{0E552B7F-AB27-DB49-8004-05CB2856796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564318" y="222225"/>
            <a:ext cx="456122" cy="71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79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74" r:id="rId4"/>
    <p:sldLayoutId id="2147483663" r:id="rId5"/>
    <p:sldLayoutId id="2147483673" r:id="rId6"/>
    <p:sldLayoutId id="2147483666" r:id="rId7"/>
    <p:sldLayoutId id="2147483667" r:id="rId8"/>
    <p:sldLayoutId id="2147483676" r:id="rId9"/>
    <p:sldLayoutId id="2147483677" r:id="rId10"/>
    <p:sldLayoutId id="21474836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Red Hat Display" panose="02010303040201060303" pitchFamily="2" charset="0"/>
          <a:ea typeface="Red Hat Display" panose="02010303040201060303" pitchFamily="2" charset="0"/>
          <a:cs typeface="Red Hat Display" panose="02010303040201060303" pitchFamily="2" charset="0"/>
        </a:defRPr>
      </a:lvl1pPr>
    </p:titleStyle>
    <p:bodyStyle>
      <a:lvl1pPr marL="176213" indent="-176213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2600" b="0" i="0" kern="1200">
          <a:solidFill>
            <a:schemeClr val="tx1"/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1pPr>
      <a:lvl2pPr marL="635000" indent="-177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100" b="0" i="0" kern="1200">
          <a:solidFill>
            <a:schemeClr val="tx1"/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2pPr>
      <a:lvl3pPr marL="1092200" indent="-177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000" b="0" i="0" kern="1200">
          <a:solidFill>
            <a:schemeClr val="tx1"/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3pPr>
      <a:lvl4pPr marL="15430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4pPr>
      <a:lvl5pPr marL="2001838" indent="-1730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" userDrawn="1">
          <p15:clr>
            <a:srgbClr val="F26B43"/>
          </p15:clr>
        </p15:guide>
        <p15:guide id="2" pos="72" userDrawn="1">
          <p15:clr>
            <a:srgbClr val="F26B43"/>
          </p15:clr>
        </p15:guide>
        <p15:guide id="3" pos="7608" userDrawn="1">
          <p15:clr>
            <a:srgbClr val="F26B43"/>
          </p15:clr>
        </p15:guide>
        <p15:guide id="4" pos="312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orient="horz" pos="4248" userDrawn="1">
          <p15:clr>
            <a:srgbClr val="F26B43"/>
          </p15:clr>
        </p15:guide>
        <p15:guide id="7" orient="horz" pos="288" userDrawn="1">
          <p15:clr>
            <a:srgbClr val="F26B43"/>
          </p15:clr>
        </p15:guide>
        <p15:guide id="8" orient="horz" pos="960" userDrawn="1">
          <p15:clr>
            <a:srgbClr val="F26B43"/>
          </p15:clr>
        </p15:guide>
        <p15:guide id="9" pos="7032" userDrawn="1">
          <p15:clr>
            <a:srgbClr val="F26B43"/>
          </p15:clr>
        </p15:guide>
        <p15:guide id="10" pos="936" userDrawn="1">
          <p15:clr>
            <a:srgbClr val="F26B43"/>
          </p15:clr>
        </p15:guide>
        <p15:guide id="11" orient="horz" pos="1152" userDrawn="1">
          <p15:clr>
            <a:srgbClr val="F26B43"/>
          </p15:clr>
        </p15:guide>
        <p15:guide id="12" orient="horz" pos="39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statkraft/24859445101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nc-nd/3.0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ndsystemsmag.com/fundamentals-of-wind-turbines/" TargetMode="External"/><Relationship Id="rId7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17/06/relationships/model3d" Target="../media/model3d1.glb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www.geograph.org.uk/photo/1898992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microsoft.com/office/2017/06/relationships/model3d" Target="../media/model3d1.glb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white-wind-turbines-on-gray-sand-near-body-of-water-3976320/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99830-C718-3EB9-5761-974657C6F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of Wind Turbines and Viewsheds: A quantitative Approach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0DC69-3C9C-AAA0-07B0-0629B07807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Open-Source Python library for Visual Impact Assessment (VIA) of Onshore Wind Turbine Projects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82B51E-E49A-3DC1-6CD1-C116973105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Chinna Subbaraya Siddharth Ramavajjala, </a:t>
            </a:r>
            <a:r>
              <a:rPr lang="en-US" b="0" dirty="0"/>
              <a:t>MSc Cartography and GIS, Dept of Geography</a:t>
            </a:r>
          </a:p>
        </p:txBody>
      </p:sp>
    </p:spTree>
    <p:extLst>
      <p:ext uri="{BB962C8B-B14F-4D97-AF65-F5344CB8AC3E}">
        <p14:creationId xmlns:p14="http://schemas.microsoft.com/office/powerpoint/2010/main" val="2150119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1F19408-1E83-0FFE-6B4F-A1F9833F7E91}"/>
              </a:ext>
            </a:extLst>
          </p:cNvPr>
          <p:cNvGrpSpPr/>
          <p:nvPr/>
        </p:nvGrpSpPr>
        <p:grpSpPr>
          <a:xfrm>
            <a:off x="3881444" y="1163887"/>
            <a:ext cx="255351" cy="546168"/>
            <a:chOff x="7334655" y="3041154"/>
            <a:chExt cx="817123" cy="174773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CA9C3BE-657F-2AD1-F2E4-18370BFB5F14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2D9D8C6-6260-0E73-C931-B12CB76994C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02C3633-30E5-9309-D074-3A9CD4716B02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6E65A00-1AE8-A836-C98D-0E0E6AE51654}"/>
              </a:ext>
            </a:extLst>
          </p:cNvPr>
          <p:cNvSpPr/>
          <p:nvPr/>
        </p:nvSpPr>
        <p:spPr>
          <a:xfrm>
            <a:off x="2720307" y="1487802"/>
            <a:ext cx="1161136" cy="3486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Digital Elevation Model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79EEE1-30F3-80E2-D03A-17A61475A6F1}"/>
              </a:ext>
            </a:extLst>
          </p:cNvPr>
          <p:cNvCxnSpPr>
            <a:cxnSpLocks/>
          </p:cNvCxnSpPr>
          <p:nvPr/>
        </p:nvCxnSpPr>
        <p:spPr>
          <a:xfrm>
            <a:off x="4136795" y="1425458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DC3674E-F5E9-1C22-72FE-283411A31FAE}"/>
              </a:ext>
            </a:extLst>
          </p:cNvPr>
          <p:cNvSpPr/>
          <p:nvPr/>
        </p:nvSpPr>
        <p:spPr>
          <a:xfrm>
            <a:off x="4615321" y="1230621"/>
            <a:ext cx="1229079" cy="389673"/>
          </a:xfrm>
          <a:prstGeom prst="rect">
            <a:avLst/>
          </a:prstGeom>
          <a:solidFill>
            <a:srgbClr val="0B5E9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/>
              <a:t>Compute Relative Viewsheds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16507E-63D8-9A6F-C4E4-089A29C4C955}"/>
              </a:ext>
            </a:extLst>
          </p:cNvPr>
          <p:cNvGrpSpPr/>
          <p:nvPr/>
        </p:nvGrpSpPr>
        <p:grpSpPr>
          <a:xfrm>
            <a:off x="6211783" y="815339"/>
            <a:ext cx="828675" cy="1243263"/>
            <a:chOff x="13942347" y="1404329"/>
            <a:chExt cx="2651760" cy="39784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DAABEEC-9439-9238-7D5A-702EE206268B}"/>
                </a:ext>
              </a:extLst>
            </p:cNvPr>
            <p:cNvSpPr/>
            <p:nvPr/>
          </p:nvSpPr>
          <p:spPr>
            <a:xfrm>
              <a:off x="13942347" y="1404329"/>
              <a:ext cx="2651760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Blade End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D030C39-6F3D-48BF-F71D-05158358979E}"/>
                </a:ext>
              </a:extLst>
            </p:cNvPr>
            <p:cNvSpPr/>
            <p:nvPr/>
          </p:nvSpPr>
          <p:spPr>
            <a:xfrm>
              <a:off x="13942347" y="2989340"/>
              <a:ext cx="2651760" cy="8694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Hub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2ACA013-30EE-A137-D153-4C36817F641C}"/>
                </a:ext>
              </a:extLst>
            </p:cNvPr>
            <p:cNvSpPr/>
            <p:nvPr/>
          </p:nvSpPr>
          <p:spPr>
            <a:xfrm>
              <a:off x="13942347" y="4267422"/>
              <a:ext cx="2651760" cy="11153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Rotor Sweep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DDEA8F2-495A-F5AC-49D7-520BBE1D3AC0}"/>
              </a:ext>
            </a:extLst>
          </p:cNvPr>
          <p:cNvSpPr txBox="1"/>
          <p:nvPr/>
        </p:nvSpPr>
        <p:spPr>
          <a:xfrm>
            <a:off x="4615322" y="886706"/>
            <a:ext cx="1328487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95000"/>
                  </a:schemeClr>
                </a:solidFill>
              </a:rPr>
              <a:t>Create for each location separately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0D2D6DB-FC12-C55C-2CA7-9D5AA72D3B89}"/>
              </a:ext>
            </a:extLst>
          </p:cNvPr>
          <p:cNvGrpSpPr/>
          <p:nvPr/>
        </p:nvGrpSpPr>
        <p:grpSpPr>
          <a:xfrm>
            <a:off x="5844398" y="994132"/>
            <a:ext cx="313063" cy="1043756"/>
            <a:chOff x="13596513" y="1697202"/>
            <a:chExt cx="1001802" cy="334001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C5BCFDD-C211-0502-4C81-D3B6204CB264}"/>
                </a:ext>
              </a:extLst>
            </p:cNvPr>
            <p:cNvCxnSpPr>
              <a:cxnSpLocks/>
            </p:cNvCxnSpPr>
            <p:nvPr/>
          </p:nvCxnSpPr>
          <p:spPr>
            <a:xfrm>
              <a:off x="13596513" y="3192380"/>
              <a:ext cx="328035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54BE10-2529-AAEB-C33F-E8008AEB4707}"/>
                </a:ext>
              </a:extLst>
            </p:cNvPr>
            <p:cNvCxnSpPr/>
            <p:nvPr/>
          </p:nvCxnSpPr>
          <p:spPr>
            <a:xfrm>
              <a:off x="13924547" y="1697202"/>
              <a:ext cx="0" cy="3340019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DAEBAB-50F3-EC14-7240-5F223A114274}"/>
                </a:ext>
              </a:extLst>
            </p:cNvPr>
            <p:cNvCxnSpPr/>
            <p:nvPr/>
          </p:nvCxnSpPr>
          <p:spPr>
            <a:xfrm>
              <a:off x="13924547" y="1697202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B2034BC-D08B-014A-9C29-6272AAF0ED56}"/>
                </a:ext>
              </a:extLst>
            </p:cNvPr>
            <p:cNvCxnSpPr/>
            <p:nvPr/>
          </p:nvCxnSpPr>
          <p:spPr>
            <a:xfrm>
              <a:off x="13924547" y="3192379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5C5603-9184-C308-ECD2-218AD0430B7F}"/>
                </a:ext>
              </a:extLst>
            </p:cNvPr>
            <p:cNvCxnSpPr/>
            <p:nvPr/>
          </p:nvCxnSpPr>
          <p:spPr>
            <a:xfrm>
              <a:off x="13917084" y="5037221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1" name="Right Brace 30">
            <a:extLst>
              <a:ext uri="{FF2B5EF4-FFF2-40B4-BE49-F238E27FC236}">
                <a16:creationId xmlns:a16="http://schemas.microsoft.com/office/drawing/2014/main" id="{84BEA15A-B461-9F5F-7BA6-DAE265CCFB98}"/>
              </a:ext>
            </a:extLst>
          </p:cNvPr>
          <p:cNvSpPr/>
          <p:nvPr/>
        </p:nvSpPr>
        <p:spPr>
          <a:xfrm>
            <a:off x="7097113" y="803826"/>
            <a:ext cx="149565" cy="1244663"/>
          </a:xfrm>
          <a:prstGeom prst="rightBrace">
            <a:avLst>
              <a:gd name="adj1" fmla="val 8333"/>
              <a:gd name="adj2" fmla="val 50466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563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1D15F7-7EAF-80FD-77A9-B48380B06E42}"/>
              </a:ext>
            </a:extLst>
          </p:cNvPr>
          <p:cNvCxnSpPr>
            <a:cxnSpLocks/>
          </p:cNvCxnSpPr>
          <p:nvPr/>
        </p:nvCxnSpPr>
        <p:spPr>
          <a:xfrm>
            <a:off x="8513053" y="1449503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0D1B267-7DF9-1D14-1C63-BBC5AA4B652F}"/>
              </a:ext>
            </a:extLst>
          </p:cNvPr>
          <p:cNvSpPr/>
          <p:nvPr/>
        </p:nvSpPr>
        <p:spPr>
          <a:xfrm>
            <a:off x="8991580" y="1242134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Merge Relative Viewsheds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511AE8-6108-64FB-04B1-5DDFBAD3F9FB}"/>
              </a:ext>
            </a:extLst>
          </p:cNvPr>
          <p:cNvSpPr txBox="1"/>
          <p:nvPr/>
        </p:nvSpPr>
        <p:spPr>
          <a:xfrm>
            <a:off x="8991580" y="654619"/>
            <a:ext cx="11179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Store maximum in each pixel and calculate for each wind turbine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6EB628-C365-2532-6BCB-0EB91BFCEF88}"/>
              </a:ext>
            </a:extLst>
          </p:cNvPr>
          <p:cNvSpPr txBox="1"/>
          <p:nvPr/>
        </p:nvSpPr>
        <p:spPr>
          <a:xfrm>
            <a:off x="7467457" y="650140"/>
            <a:ext cx="1226539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Blade End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 [255:10]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Hub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[255:20]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Rotor Sweep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 [255:30]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42EAE98-E4E4-6BD7-1511-19BEB3543D9B}"/>
              </a:ext>
            </a:extLst>
          </p:cNvPr>
          <p:cNvSpPr txBox="1"/>
          <p:nvPr/>
        </p:nvSpPr>
        <p:spPr>
          <a:xfrm>
            <a:off x="6105563" y="413464"/>
            <a:ext cx="142930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0 –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No Visibility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255 –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Complete Visibility</a:t>
            </a:r>
            <a:endParaRPr lang="en-US" sz="875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6A42892-DD65-4C8C-867A-71B1D8B184FD}"/>
              </a:ext>
            </a:extLst>
          </p:cNvPr>
          <p:cNvCxnSpPr>
            <a:cxnSpLocks/>
          </p:cNvCxnSpPr>
          <p:nvPr/>
        </p:nvCxnSpPr>
        <p:spPr>
          <a:xfrm>
            <a:off x="1298125" y="1174620"/>
            <a:ext cx="1643438" cy="0"/>
          </a:xfrm>
          <a:prstGeom prst="line">
            <a:avLst/>
          </a:prstGeom>
          <a:ln w="127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6A36958-AABF-EB7A-EB89-C4169C2C263C}"/>
              </a:ext>
            </a:extLst>
          </p:cNvPr>
          <p:cNvCxnSpPr>
            <a:cxnSpLocks/>
          </p:cNvCxnSpPr>
          <p:nvPr/>
        </p:nvCxnSpPr>
        <p:spPr>
          <a:xfrm>
            <a:off x="2083312" y="1174620"/>
            <a:ext cx="0" cy="1709325"/>
          </a:xfrm>
          <a:prstGeom prst="line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67B8211C-0D56-5087-7A10-9EE522A8158C}"/>
              </a:ext>
            </a:extLst>
          </p:cNvPr>
          <p:cNvSpPr/>
          <p:nvPr/>
        </p:nvSpPr>
        <p:spPr>
          <a:xfrm>
            <a:off x="1595243" y="2901065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Compute Multi Ring Buffer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58D4F3-3626-0072-2D49-4E4533D2E27B}"/>
              </a:ext>
            </a:extLst>
          </p:cNvPr>
          <p:cNvSpPr txBox="1"/>
          <p:nvPr/>
        </p:nvSpPr>
        <p:spPr>
          <a:xfrm>
            <a:off x="2147466" y="2071692"/>
            <a:ext cx="6644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Create for each location separately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8F96C0-F171-EDB8-ECD5-AE625B329A53}"/>
              </a:ext>
            </a:extLst>
          </p:cNvPr>
          <p:cNvCxnSpPr>
            <a:cxnSpLocks/>
          </p:cNvCxnSpPr>
          <p:nvPr/>
        </p:nvCxnSpPr>
        <p:spPr>
          <a:xfrm>
            <a:off x="2713177" y="3095902"/>
            <a:ext cx="66815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842767E-B40A-2CF1-EC28-DCFC32A0A9B5}"/>
              </a:ext>
            </a:extLst>
          </p:cNvPr>
          <p:cNvSpPr/>
          <p:nvPr/>
        </p:nvSpPr>
        <p:spPr>
          <a:xfrm>
            <a:off x="3382537" y="2865728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Rasterize Multi Ring Buffer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CB92C4-4D89-5E7F-ACC2-252530FD52F7}"/>
              </a:ext>
            </a:extLst>
          </p:cNvPr>
          <p:cNvSpPr txBox="1"/>
          <p:nvPr/>
        </p:nvSpPr>
        <p:spPr>
          <a:xfrm>
            <a:off x="1555271" y="3367647"/>
            <a:ext cx="1643437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 – 0.8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0.8 – 3.2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3.2 – 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8 – 16.1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16.1 – 32.2 KM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B80CCC-D366-1F6B-981C-7EC961E3594F}"/>
              </a:ext>
            </a:extLst>
          </p:cNvPr>
          <p:cNvSpPr txBox="1"/>
          <p:nvPr/>
        </p:nvSpPr>
        <p:spPr>
          <a:xfrm>
            <a:off x="3381327" y="3367647"/>
            <a:ext cx="1415716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2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4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5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53FEBB0-8930-FB50-C498-B63F10D8B755}"/>
              </a:ext>
            </a:extLst>
          </p:cNvPr>
          <p:cNvCxnSpPr>
            <a:cxnSpLocks/>
          </p:cNvCxnSpPr>
          <p:nvPr/>
        </p:nvCxnSpPr>
        <p:spPr>
          <a:xfrm flipH="1">
            <a:off x="8348769" y="3057802"/>
            <a:ext cx="116018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92DCD306-F6D9-DE66-1377-FFEF1D53EA81}"/>
              </a:ext>
            </a:extLst>
          </p:cNvPr>
          <p:cNvSpPr/>
          <p:nvPr/>
        </p:nvSpPr>
        <p:spPr>
          <a:xfrm>
            <a:off x="7233040" y="2865728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Merge </a:t>
            </a:r>
            <a:r>
              <a:rPr lang="en-US" sz="1125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Rasters</a:t>
            </a:r>
            <a:endParaRPr lang="en-US" sz="1125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6B4CDBC-3D49-8998-A728-DFFBC82D6AD1}"/>
              </a:ext>
            </a:extLst>
          </p:cNvPr>
          <p:cNvCxnSpPr>
            <a:cxnSpLocks/>
          </p:cNvCxnSpPr>
          <p:nvPr/>
        </p:nvCxnSpPr>
        <p:spPr>
          <a:xfrm>
            <a:off x="9508957" y="1631807"/>
            <a:ext cx="0" cy="70711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DCDBC15-91A7-9A03-0425-51005EFEFC3E}"/>
              </a:ext>
            </a:extLst>
          </p:cNvPr>
          <p:cNvSpPr/>
          <p:nvPr/>
        </p:nvSpPr>
        <p:spPr>
          <a:xfrm>
            <a:off x="8981401" y="2338917"/>
            <a:ext cx="1117934" cy="3886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Visual Exposure Raster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152FC1-2DEA-39C9-0CCD-874C45DC81B2}"/>
              </a:ext>
            </a:extLst>
          </p:cNvPr>
          <p:cNvCxnSpPr>
            <a:cxnSpLocks/>
          </p:cNvCxnSpPr>
          <p:nvPr/>
        </p:nvCxnSpPr>
        <p:spPr>
          <a:xfrm>
            <a:off x="9508957" y="2727537"/>
            <a:ext cx="0" cy="330265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3B21E85F-EF17-7C20-BDBA-A9ADD7C9050F}"/>
              </a:ext>
            </a:extLst>
          </p:cNvPr>
          <p:cNvSpPr/>
          <p:nvPr/>
        </p:nvSpPr>
        <p:spPr>
          <a:xfrm>
            <a:off x="4843965" y="287236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Distance Zone Raster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45D865F-2F05-BB04-F43D-A026090B3F64}"/>
              </a:ext>
            </a:extLst>
          </p:cNvPr>
          <p:cNvCxnSpPr>
            <a:cxnSpLocks/>
            <a:endCxn id="48" idx="3"/>
          </p:cNvCxnSpPr>
          <p:nvPr/>
        </p:nvCxnSpPr>
        <p:spPr>
          <a:xfrm flipH="1">
            <a:off x="4500471" y="3060565"/>
            <a:ext cx="334058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AFF6CF3-A8BD-F08E-F0D0-784A279B0A32}"/>
              </a:ext>
            </a:extLst>
          </p:cNvPr>
          <p:cNvCxnSpPr>
            <a:cxnSpLocks/>
            <a:stCxn id="74" idx="3"/>
          </p:cNvCxnSpPr>
          <p:nvPr/>
        </p:nvCxnSpPr>
        <p:spPr>
          <a:xfrm flipV="1">
            <a:off x="5961899" y="3060565"/>
            <a:ext cx="1271141" cy="663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242BB1B-8414-8C4A-16E5-D69FD4C771F4}"/>
              </a:ext>
            </a:extLst>
          </p:cNvPr>
          <p:cNvGrpSpPr/>
          <p:nvPr/>
        </p:nvGrpSpPr>
        <p:grpSpPr>
          <a:xfrm rot="16200000">
            <a:off x="7645340" y="2763026"/>
            <a:ext cx="257175" cy="1936418"/>
            <a:chOff x="7334655" y="3041154"/>
            <a:chExt cx="817123" cy="1747736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33D0F3F-00AA-FF4E-0ABD-7A72054E20FE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2B8C0B-582D-93B8-D1F4-021136E7C69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EA9C5E4-1CA5-8CCB-74B0-F2EE557AF5D3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D652289-6A02-CC01-1CCB-74E4DFD75328}"/>
              </a:ext>
            </a:extLst>
          </p:cNvPr>
          <p:cNvCxnSpPr>
            <a:cxnSpLocks/>
          </p:cNvCxnSpPr>
          <p:nvPr/>
        </p:nvCxnSpPr>
        <p:spPr>
          <a:xfrm>
            <a:off x="7742012" y="3255401"/>
            <a:ext cx="0" cy="347246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EDF0A71-AA16-91B1-E67E-F1244E4BCD72}"/>
              </a:ext>
            </a:extLst>
          </p:cNvPr>
          <p:cNvSpPr/>
          <p:nvPr/>
        </p:nvSpPr>
        <p:spPr>
          <a:xfrm>
            <a:off x="6267005" y="386215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as per Table 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1405A86-A2F2-76F7-C957-30D2083B7BE1}"/>
              </a:ext>
            </a:extLst>
          </p:cNvPr>
          <p:cNvSpPr/>
          <p:nvPr/>
        </p:nvSpPr>
        <p:spPr>
          <a:xfrm>
            <a:off x="8229155" y="386215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as per Table 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0DE6DD0-4672-7A92-0222-80B225F16FA5}"/>
              </a:ext>
            </a:extLst>
          </p:cNvPr>
          <p:cNvSpPr txBox="1"/>
          <p:nvPr/>
        </p:nvSpPr>
        <p:spPr>
          <a:xfrm>
            <a:off x="6802365" y="3639632"/>
            <a:ext cx="1233423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5912235-A9E8-E342-5436-EEE184BEF852}"/>
              </a:ext>
            </a:extLst>
          </p:cNvPr>
          <p:cNvSpPr txBox="1"/>
          <p:nvPr/>
        </p:nvSpPr>
        <p:spPr>
          <a:xfrm>
            <a:off x="8742137" y="3639380"/>
            <a:ext cx="985665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0BB5B10-4B7A-8F23-6A75-EB9225289001}"/>
              </a:ext>
            </a:extLst>
          </p:cNvPr>
          <p:cNvCxnSpPr>
            <a:cxnSpLocks/>
          </p:cNvCxnSpPr>
          <p:nvPr/>
        </p:nvCxnSpPr>
        <p:spPr>
          <a:xfrm>
            <a:off x="6852015" y="4251828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0E7FDA2-90D4-4800-DDB5-82AD1492FBE5}"/>
              </a:ext>
            </a:extLst>
          </p:cNvPr>
          <p:cNvCxnSpPr>
            <a:cxnSpLocks/>
          </p:cNvCxnSpPr>
          <p:nvPr/>
        </p:nvCxnSpPr>
        <p:spPr>
          <a:xfrm>
            <a:off x="8756594" y="4254293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7C788BDA-0DB5-D958-5628-3AC2692876AF}"/>
              </a:ext>
            </a:extLst>
          </p:cNvPr>
          <p:cNvSpPr/>
          <p:nvPr/>
        </p:nvSpPr>
        <p:spPr>
          <a:xfrm>
            <a:off x="6288049" y="4351556"/>
            <a:ext cx="1170022" cy="5175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Visual Prominence Raster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4475435-F21A-0D62-0583-90A00D2AD3D7}"/>
              </a:ext>
            </a:extLst>
          </p:cNvPr>
          <p:cNvSpPr/>
          <p:nvPr/>
        </p:nvSpPr>
        <p:spPr>
          <a:xfrm>
            <a:off x="8197627" y="4342608"/>
            <a:ext cx="1170022" cy="5265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Meaningful Visibility Raster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63356E3-C89E-308B-6849-B63CED0DA06E}"/>
              </a:ext>
            </a:extLst>
          </p:cNvPr>
          <p:cNvSpPr/>
          <p:nvPr/>
        </p:nvSpPr>
        <p:spPr>
          <a:xfrm>
            <a:off x="6263622" y="5095825"/>
            <a:ext cx="1183581" cy="5200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Cumulative Visual Prominence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5ECB8AD-0A17-78F3-86BD-B0B7B59C27C3}"/>
              </a:ext>
            </a:extLst>
          </p:cNvPr>
          <p:cNvCxnSpPr>
            <a:cxnSpLocks/>
          </p:cNvCxnSpPr>
          <p:nvPr/>
        </p:nvCxnSpPr>
        <p:spPr>
          <a:xfrm>
            <a:off x="6852015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0F82EB75-ED18-BB01-2DB1-C2F9BF24D167}"/>
              </a:ext>
            </a:extLst>
          </p:cNvPr>
          <p:cNvSpPr/>
          <p:nvPr/>
        </p:nvSpPr>
        <p:spPr>
          <a:xfrm>
            <a:off x="8229154" y="5095825"/>
            <a:ext cx="1138495" cy="5132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Cumulative Meaningful Visibility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DF74884-E7BD-40C4-259A-090D56241F3E}"/>
              </a:ext>
            </a:extLst>
          </p:cNvPr>
          <p:cNvGrpSpPr/>
          <p:nvPr/>
        </p:nvGrpSpPr>
        <p:grpSpPr>
          <a:xfrm rot="5400000">
            <a:off x="7747916" y="4786256"/>
            <a:ext cx="257175" cy="1936418"/>
            <a:chOff x="7334655" y="3041154"/>
            <a:chExt cx="817123" cy="1747736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42424A8-F260-0C84-2927-0C8D9C22FD7B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70A49C8-4BAC-851E-2ED7-786172DA545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846647C-3DA5-B43E-9B94-3630E0DA8591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391E903-BB79-DC36-917D-1E95DD576C93}"/>
              </a:ext>
            </a:extLst>
          </p:cNvPr>
          <p:cNvSpPr/>
          <p:nvPr/>
        </p:nvSpPr>
        <p:spPr>
          <a:xfrm>
            <a:off x="7296524" y="622436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 Division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01A2BB4-508E-4811-2853-01E3F3CE4FC0}"/>
              </a:ext>
            </a:extLst>
          </p:cNvPr>
          <p:cNvCxnSpPr>
            <a:cxnSpLocks/>
          </p:cNvCxnSpPr>
          <p:nvPr/>
        </p:nvCxnSpPr>
        <p:spPr>
          <a:xfrm>
            <a:off x="7811475" y="5883053"/>
            <a:ext cx="0" cy="328957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CC26952-1C85-8BE9-EC49-4532D27B23C4}"/>
              </a:ext>
            </a:extLst>
          </p:cNvPr>
          <p:cNvCxnSpPr>
            <a:cxnSpLocks/>
          </p:cNvCxnSpPr>
          <p:nvPr/>
        </p:nvCxnSpPr>
        <p:spPr>
          <a:xfrm>
            <a:off x="8782638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52C6682-0ADA-B2F7-C92E-5F6B28A940BA}"/>
              </a:ext>
            </a:extLst>
          </p:cNvPr>
          <p:cNvCxnSpPr>
            <a:cxnSpLocks/>
          </p:cNvCxnSpPr>
          <p:nvPr/>
        </p:nvCxnSpPr>
        <p:spPr>
          <a:xfrm>
            <a:off x="5135739" y="6436333"/>
            <a:ext cx="2176979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B86E466-744D-BD24-B62B-3E90BB152455}"/>
              </a:ext>
            </a:extLst>
          </p:cNvPr>
          <p:cNvCxnSpPr>
            <a:cxnSpLocks/>
          </p:cNvCxnSpPr>
          <p:nvPr/>
        </p:nvCxnSpPr>
        <p:spPr>
          <a:xfrm flipV="1">
            <a:off x="5135739" y="4901997"/>
            <a:ext cx="0" cy="1534336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643D44F-A09C-3720-08E4-3FC2D9849711}"/>
              </a:ext>
            </a:extLst>
          </p:cNvPr>
          <p:cNvCxnSpPr>
            <a:cxnSpLocks/>
          </p:cNvCxnSpPr>
          <p:nvPr/>
        </p:nvCxnSpPr>
        <p:spPr>
          <a:xfrm flipH="1">
            <a:off x="1295401" y="1185194"/>
            <a:ext cx="14418" cy="3515405"/>
          </a:xfrm>
          <a:prstGeom prst="line">
            <a:avLst/>
          </a:prstGeom>
          <a:ln>
            <a:tailEnd type="non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D8E37A9-C584-697A-D2C7-56E0A65498FE}"/>
              </a:ext>
            </a:extLst>
          </p:cNvPr>
          <p:cNvCxnSpPr>
            <a:cxnSpLocks/>
          </p:cNvCxnSpPr>
          <p:nvPr/>
        </p:nvCxnSpPr>
        <p:spPr>
          <a:xfrm flipV="1">
            <a:off x="1287946" y="4675666"/>
            <a:ext cx="1567550" cy="1435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4C4FD5F-A419-BAE8-AAFC-30F38083E2F5}"/>
              </a:ext>
            </a:extLst>
          </p:cNvPr>
          <p:cNvSpPr/>
          <p:nvPr/>
        </p:nvSpPr>
        <p:spPr>
          <a:xfrm>
            <a:off x="2855496" y="4495189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 Value Extraction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6532AC9-5595-C64D-1106-D137DA4D9A2E}"/>
              </a:ext>
            </a:extLst>
          </p:cNvPr>
          <p:cNvCxnSpPr>
            <a:cxnSpLocks/>
          </p:cNvCxnSpPr>
          <p:nvPr/>
        </p:nvCxnSpPr>
        <p:spPr>
          <a:xfrm flipV="1">
            <a:off x="3980095" y="4675666"/>
            <a:ext cx="854434" cy="14359"/>
          </a:xfrm>
          <a:prstGeom prst="line">
            <a:avLst/>
          </a:prstGeom>
          <a:ln>
            <a:headEnd type="triangle" w="lg" len="lg"/>
            <a:tailEnd type="non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6CC78E2-C374-959D-D880-6C8EE26B3118}"/>
              </a:ext>
            </a:extLst>
          </p:cNvPr>
          <p:cNvCxnSpPr>
            <a:cxnSpLocks/>
          </p:cNvCxnSpPr>
          <p:nvPr/>
        </p:nvCxnSpPr>
        <p:spPr>
          <a:xfrm>
            <a:off x="3381327" y="4901997"/>
            <a:ext cx="0" cy="554471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A8C42005-2B72-B492-6451-E6316E642657}"/>
              </a:ext>
            </a:extLst>
          </p:cNvPr>
          <p:cNvSpPr txBox="1"/>
          <p:nvPr/>
        </p:nvSpPr>
        <p:spPr>
          <a:xfrm>
            <a:off x="1678559" y="4473614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Final Step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A25772A9-D0D0-B277-0689-4B1AED5B8936}"/>
              </a:ext>
            </a:extLst>
          </p:cNvPr>
          <p:cNvSpPr/>
          <p:nvPr/>
        </p:nvSpPr>
        <p:spPr>
          <a:xfrm>
            <a:off x="2826914" y="5456468"/>
            <a:ext cx="1170022" cy="5959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Turbine Visual Prominence Bubble Plot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EDDCB7-3F3A-FB6A-9B27-66279FFF5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85" y="1915424"/>
            <a:ext cx="865197" cy="9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D66D740-781B-9E23-AF27-893788F3B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486" y="1587894"/>
            <a:ext cx="1765225" cy="150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D59AA3D-067D-30A9-DFFB-E16EC5999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97" y="4927673"/>
            <a:ext cx="1782760" cy="128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EA126B-3975-38B6-4724-496F77EB4987}"/>
              </a:ext>
            </a:extLst>
          </p:cNvPr>
          <p:cNvSpPr txBox="1"/>
          <p:nvPr/>
        </p:nvSpPr>
        <p:spPr>
          <a:xfrm>
            <a:off x="3443808" y="5157856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Geopandas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FEF67-08BD-C315-20DF-B1C67BA5D233}"/>
              </a:ext>
            </a:extLst>
          </p:cNvPr>
          <p:cNvSpPr txBox="1"/>
          <p:nvPr/>
        </p:nvSpPr>
        <p:spPr>
          <a:xfrm>
            <a:off x="2943770" y="1830452"/>
            <a:ext cx="660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0E158F-FADC-A277-937B-6FA8C6512599}"/>
              </a:ext>
            </a:extLst>
          </p:cNvPr>
          <p:cNvSpPr txBox="1"/>
          <p:nvPr/>
        </p:nvSpPr>
        <p:spPr>
          <a:xfrm>
            <a:off x="2145189" y="2609338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Shapely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C289BE-1BD1-4E1E-5D6B-C37BA27BF63E}"/>
              </a:ext>
            </a:extLst>
          </p:cNvPr>
          <p:cNvSpPr txBox="1"/>
          <p:nvPr/>
        </p:nvSpPr>
        <p:spPr>
          <a:xfrm>
            <a:off x="3603903" y="2621891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88A88-80A9-4125-8A22-384D6DD9311C}"/>
              </a:ext>
            </a:extLst>
          </p:cNvPr>
          <p:cNvSpPr txBox="1"/>
          <p:nvPr/>
        </p:nvSpPr>
        <p:spPr>
          <a:xfrm>
            <a:off x="4628850" y="495469"/>
            <a:ext cx="1294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/>
              <a:t>GDAL, Geopandas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886C5-2362-5B20-C7D0-A225D333FE21}"/>
              </a:ext>
            </a:extLst>
          </p:cNvPr>
          <p:cNvSpPr txBox="1"/>
          <p:nvPr/>
        </p:nvSpPr>
        <p:spPr>
          <a:xfrm>
            <a:off x="9089570" y="358434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118C1F-17DB-CB19-4405-381491326308}"/>
              </a:ext>
            </a:extLst>
          </p:cNvPr>
          <p:cNvSpPr txBox="1"/>
          <p:nvPr/>
        </p:nvSpPr>
        <p:spPr>
          <a:xfrm>
            <a:off x="7412747" y="4816514"/>
            <a:ext cx="767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Rioxarray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2D51E5-815A-33F3-3CAA-E78FCF29E5C4}"/>
              </a:ext>
            </a:extLst>
          </p:cNvPr>
          <p:cNvSpPr txBox="1"/>
          <p:nvPr/>
        </p:nvSpPr>
        <p:spPr>
          <a:xfrm>
            <a:off x="7429787" y="5369793"/>
            <a:ext cx="767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3A44D9-1C9A-CF0F-919C-9AFC12D13CD8}"/>
              </a:ext>
            </a:extLst>
          </p:cNvPr>
          <p:cNvSpPr txBox="1"/>
          <p:nvPr/>
        </p:nvSpPr>
        <p:spPr>
          <a:xfrm>
            <a:off x="7467457" y="3976474"/>
            <a:ext cx="6884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FD7322-6DAB-A783-E3C9-4575CD7787F8}"/>
              </a:ext>
            </a:extLst>
          </p:cNvPr>
          <p:cNvSpPr txBox="1"/>
          <p:nvPr/>
        </p:nvSpPr>
        <p:spPr>
          <a:xfrm>
            <a:off x="2771431" y="4123142"/>
            <a:ext cx="18033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Geopandas, Rasterio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2507F9-877B-FED7-4A24-599FA03A4583}"/>
              </a:ext>
            </a:extLst>
          </p:cNvPr>
          <p:cNvSpPr txBox="1"/>
          <p:nvPr/>
        </p:nvSpPr>
        <p:spPr>
          <a:xfrm>
            <a:off x="4735150" y="4070013"/>
            <a:ext cx="1082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3F17F7F-484A-B098-1B7F-774507FA5740}"/>
              </a:ext>
            </a:extLst>
          </p:cNvPr>
          <p:cNvSpPr txBox="1"/>
          <p:nvPr/>
        </p:nvSpPr>
        <p:spPr>
          <a:xfrm>
            <a:off x="2833669" y="646938"/>
            <a:ext cx="898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Geopandas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7F75FA-D8E2-E280-31F0-C7A4DA8935BC}"/>
              </a:ext>
            </a:extLst>
          </p:cNvPr>
          <p:cNvSpPr/>
          <p:nvPr/>
        </p:nvSpPr>
        <p:spPr>
          <a:xfrm>
            <a:off x="7312718" y="1242134"/>
            <a:ext cx="1426710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Relative Viewsheds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71B0EC-DB14-2BB6-8613-F601D2670642}"/>
              </a:ext>
            </a:extLst>
          </p:cNvPr>
          <p:cNvSpPr/>
          <p:nvPr/>
        </p:nvSpPr>
        <p:spPr>
          <a:xfrm>
            <a:off x="2720308" y="944928"/>
            <a:ext cx="1161136" cy="3618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Wind Turbine Locations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D46ACA6-6C91-D8C2-1698-3C7159B0558C}"/>
              </a:ext>
            </a:extLst>
          </p:cNvPr>
          <p:cNvSpPr/>
          <p:nvPr/>
        </p:nvSpPr>
        <p:spPr>
          <a:xfrm>
            <a:off x="4550728" y="4342609"/>
            <a:ext cx="1170022" cy="5362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Mean Visual Prominence Raster</a:t>
            </a: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2901D0C7-9A41-7BDC-72E6-D19514CBA07E}"/>
              </a:ext>
            </a:extLst>
          </p:cNvPr>
          <p:cNvSpPr txBox="1">
            <a:spLocks/>
          </p:cNvSpPr>
          <p:nvPr/>
        </p:nvSpPr>
        <p:spPr>
          <a:xfrm>
            <a:off x="-307885" y="1546"/>
            <a:ext cx="3480411" cy="696448"/>
          </a:xfrm>
          <a:prstGeom prst="rect">
            <a:avLst/>
          </a:prstGeom>
        </p:spPr>
        <p:txBody>
          <a:bodyPr vert="horz" lIns="0" tIns="45720" rIns="0" bIns="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sz="3400" dirty="0">
                <a:solidFill>
                  <a:schemeClr val="bg1"/>
                </a:solidFill>
              </a:rPr>
              <a:t>GIS Workflow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FCA448F-3656-1B49-DC34-765003995FC1}"/>
              </a:ext>
            </a:extLst>
          </p:cNvPr>
          <p:cNvCxnSpPr/>
          <p:nvPr/>
        </p:nvCxnSpPr>
        <p:spPr>
          <a:xfrm>
            <a:off x="288014" y="824370"/>
            <a:ext cx="4572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B08FE1D-06F3-7C03-E5A9-966002873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494944"/>
            <a:ext cx="6700085" cy="37798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7B59453-CC58-CB8C-72C1-8E39206E8BDC}"/>
              </a:ext>
            </a:extLst>
          </p:cNvPr>
          <p:cNvSpPr txBox="1"/>
          <p:nvPr/>
        </p:nvSpPr>
        <p:spPr>
          <a:xfrm>
            <a:off x="7568014" y="1710055"/>
            <a:ext cx="1140801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6D4D7F9-764F-401A-457D-8086B1F9962A}"/>
              </a:ext>
            </a:extLst>
          </p:cNvPr>
          <p:cNvSpPr txBox="1"/>
          <p:nvPr/>
        </p:nvSpPr>
        <p:spPr>
          <a:xfrm>
            <a:off x="7192651" y="2479817"/>
            <a:ext cx="142671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Raster Sum (Visual Exposure, Distance Zone)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532C00-FB59-4BD9-8BED-D7E61C93614E}"/>
              </a:ext>
            </a:extLst>
          </p:cNvPr>
          <p:cNvSpPr txBox="1"/>
          <p:nvPr/>
        </p:nvSpPr>
        <p:spPr>
          <a:xfrm>
            <a:off x="7471894" y="2216047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Rioxarray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944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1F19408-1E83-0FFE-6B4F-A1F9833F7E91}"/>
              </a:ext>
            </a:extLst>
          </p:cNvPr>
          <p:cNvGrpSpPr/>
          <p:nvPr/>
        </p:nvGrpSpPr>
        <p:grpSpPr>
          <a:xfrm>
            <a:off x="3881444" y="1163887"/>
            <a:ext cx="255351" cy="546168"/>
            <a:chOff x="7334655" y="3041154"/>
            <a:chExt cx="817123" cy="174773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CA9C3BE-657F-2AD1-F2E4-18370BFB5F14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2D9D8C6-6260-0E73-C931-B12CB76994C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02C3633-30E5-9309-D074-3A9CD4716B02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6E65A00-1AE8-A836-C98D-0E0E6AE51654}"/>
              </a:ext>
            </a:extLst>
          </p:cNvPr>
          <p:cNvSpPr/>
          <p:nvPr/>
        </p:nvSpPr>
        <p:spPr>
          <a:xfrm>
            <a:off x="2720307" y="1487802"/>
            <a:ext cx="1161136" cy="3486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Digital Elevation Model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79EEE1-30F3-80E2-D03A-17A61475A6F1}"/>
              </a:ext>
            </a:extLst>
          </p:cNvPr>
          <p:cNvCxnSpPr>
            <a:cxnSpLocks/>
          </p:cNvCxnSpPr>
          <p:nvPr/>
        </p:nvCxnSpPr>
        <p:spPr>
          <a:xfrm>
            <a:off x="4136795" y="1425458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DC3674E-F5E9-1C22-72FE-283411A31FAE}"/>
              </a:ext>
            </a:extLst>
          </p:cNvPr>
          <p:cNvSpPr/>
          <p:nvPr/>
        </p:nvSpPr>
        <p:spPr>
          <a:xfrm>
            <a:off x="4615321" y="1230621"/>
            <a:ext cx="1229079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Compute Relative Viewsheds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16507E-63D8-9A6F-C4E4-089A29C4C955}"/>
              </a:ext>
            </a:extLst>
          </p:cNvPr>
          <p:cNvGrpSpPr/>
          <p:nvPr/>
        </p:nvGrpSpPr>
        <p:grpSpPr>
          <a:xfrm>
            <a:off x="6211783" y="815339"/>
            <a:ext cx="828675" cy="1243263"/>
            <a:chOff x="13942347" y="1404329"/>
            <a:chExt cx="2651760" cy="39784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DAABEEC-9439-9238-7D5A-702EE206268B}"/>
                </a:ext>
              </a:extLst>
            </p:cNvPr>
            <p:cNvSpPr/>
            <p:nvPr/>
          </p:nvSpPr>
          <p:spPr>
            <a:xfrm>
              <a:off x="13942347" y="1404329"/>
              <a:ext cx="2651760" cy="914400"/>
            </a:xfrm>
            <a:prstGeom prst="rect">
              <a:avLst/>
            </a:prstGeom>
            <a:solidFill>
              <a:srgbClr val="0B5E9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/>
                <a:t>Blade End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D030C39-6F3D-48BF-F71D-05158358979E}"/>
                </a:ext>
              </a:extLst>
            </p:cNvPr>
            <p:cNvSpPr/>
            <p:nvPr/>
          </p:nvSpPr>
          <p:spPr>
            <a:xfrm>
              <a:off x="13942347" y="2989340"/>
              <a:ext cx="2651760" cy="869427"/>
            </a:xfrm>
            <a:prstGeom prst="rect">
              <a:avLst/>
            </a:prstGeom>
            <a:solidFill>
              <a:srgbClr val="0B5E9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/>
                <a:t>Hub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2ACA013-30EE-A137-D153-4C36817F641C}"/>
                </a:ext>
              </a:extLst>
            </p:cNvPr>
            <p:cNvSpPr/>
            <p:nvPr/>
          </p:nvSpPr>
          <p:spPr>
            <a:xfrm>
              <a:off x="13942347" y="4267422"/>
              <a:ext cx="2651760" cy="1115347"/>
            </a:xfrm>
            <a:prstGeom prst="rect">
              <a:avLst/>
            </a:prstGeom>
            <a:solidFill>
              <a:srgbClr val="0B5E9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/>
                <a:t>Rotor Sweep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DDEA8F2-495A-F5AC-49D7-520BBE1D3AC0}"/>
              </a:ext>
            </a:extLst>
          </p:cNvPr>
          <p:cNvSpPr txBox="1"/>
          <p:nvPr/>
        </p:nvSpPr>
        <p:spPr>
          <a:xfrm>
            <a:off x="4615322" y="886706"/>
            <a:ext cx="1328487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Create for each location separately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0D2D6DB-FC12-C55C-2CA7-9D5AA72D3B89}"/>
              </a:ext>
            </a:extLst>
          </p:cNvPr>
          <p:cNvGrpSpPr/>
          <p:nvPr/>
        </p:nvGrpSpPr>
        <p:grpSpPr>
          <a:xfrm>
            <a:off x="5844398" y="994132"/>
            <a:ext cx="313063" cy="1043756"/>
            <a:chOff x="13596513" y="1697202"/>
            <a:chExt cx="1001802" cy="334001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C5BCFDD-C211-0502-4C81-D3B6204CB264}"/>
                </a:ext>
              </a:extLst>
            </p:cNvPr>
            <p:cNvCxnSpPr>
              <a:cxnSpLocks/>
            </p:cNvCxnSpPr>
            <p:nvPr/>
          </p:nvCxnSpPr>
          <p:spPr>
            <a:xfrm>
              <a:off x="13596513" y="3192380"/>
              <a:ext cx="328035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54BE10-2529-AAEB-C33F-E8008AEB4707}"/>
                </a:ext>
              </a:extLst>
            </p:cNvPr>
            <p:cNvCxnSpPr/>
            <p:nvPr/>
          </p:nvCxnSpPr>
          <p:spPr>
            <a:xfrm>
              <a:off x="13924547" y="1697202"/>
              <a:ext cx="0" cy="3340019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DAEBAB-50F3-EC14-7240-5F223A114274}"/>
                </a:ext>
              </a:extLst>
            </p:cNvPr>
            <p:cNvCxnSpPr/>
            <p:nvPr/>
          </p:nvCxnSpPr>
          <p:spPr>
            <a:xfrm>
              <a:off x="13924547" y="1697202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B2034BC-D08B-014A-9C29-6272AAF0ED56}"/>
                </a:ext>
              </a:extLst>
            </p:cNvPr>
            <p:cNvCxnSpPr/>
            <p:nvPr/>
          </p:nvCxnSpPr>
          <p:spPr>
            <a:xfrm>
              <a:off x="13924547" y="3192379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5C5603-9184-C308-ECD2-218AD0430B7F}"/>
                </a:ext>
              </a:extLst>
            </p:cNvPr>
            <p:cNvCxnSpPr/>
            <p:nvPr/>
          </p:nvCxnSpPr>
          <p:spPr>
            <a:xfrm>
              <a:off x="13917084" y="5037221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1" name="Right Brace 30">
            <a:extLst>
              <a:ext uri="{FF2B5EF4-FFF2-40B4-BE49-F238E27FC236}">
                <a16:creationId xmlns:a16="http://schemas.microsoft.com/office/drawing/2014/main" id="{84BEA15A-B461-9F5F-7BA6-DAE265CCFB98}"/>
              </a:ext>
            </a:extLst>
          </p:cNvPr>
          <p:cNvSpPr/>
          <p:nvPr/>
        </p:nvSpPr>
        <p:spPr>
          <a:xfrm>
            <a:off x="7097113" y="803826"/>
            <a:ext cx="149565" cy="1244663"/>
          </a:xfrm>
          <a:prstGeom prst="rightBrace">
            <a:avLst>
              <a:gd name="adj1" fmla="val 8333"/>
              <a:gd name="adj2" fmla="val 50466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563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1D15F7-7EAF-80FD-77A9-B48380B06E42}"/>
              </a:ext>
            </a:extLst>
          </p:cNvPr>
          <p:cNvCxnSpPr>
            <a:cxnSpLocks/>
          </p:cNvCxnSpPr>
          <p:nvPr/>
        </p:nvCxnSpPr>
        <p:spPr>
          <a:xfrm>
            <a:off x="8513053" y="1449503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0D1B267-7DF9-1D14-1C63-BBC5AA4B652F}"/>
              </a:ext>
            </a:extLst>
          </p:cNvPr>
          <p:cNvSpPr/>
          <p:nvPr/>
        </p:nvSpPr>
        <p:spPr>
          <a:xfrm>
            <a:off x="8991580" y="1242134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Merge Relative Viewsheds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511AE8-6108-64FB-04B1-5DDFBAD3F9FB}"/>
              </a:ext>
            </a:extLst>
          </p:cNvPr>
          <p:cNvSpPr txBox="1"/>
          <p:nvPr/>
        </p:nvSpPr>
        <p:spPr>
          <a:xfrm>
            <a:off x="8991580" y="654619"/>
            <a:ext cx="11179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Store maximum in each pixel and calculate for each wind turbine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42EAE98-E4E4-6BD7-1511-19BEB3543D9B}"/>
              </a:ext>
            </a:extLst>
          </p:cNvPr>
          <p:cNvSpPr txBox="1"/>
          <p:nvPr/>
        </p:nvSpPr>
        <p:spPr>
          <a:xfrm>
            <a:off x="6091069" y="403004"/>
            <a:ext cx="142930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tx1">
                    <a:lumMod val="10000"/>
                    <a:lumOff val="90000"/>
                  </a:schemeClr>
                </a:solidFill>
              </a:rPr>
              <a:t>0 – </a:t>
            </a:r>
            <a:r>
              <a:rPr lang="en-US" sz="875" dirty="0">
                <a:solidFill>
                  <a:schemeClr val="tx1">
                    <a:lumMod val="10000"/>
                    <a:lumOff val="90000"/>
                  </a:schemeClr>
                </a:solidFill>
              </a:rPr>
              <a:t>No Visibility</a:t>
            </a:r>
          </a:p>
          <a:p>
            <a:r>
              <a:rPr lang="en-US" sz="875" b="1" dirty="0">
                <a:solidFill>
                  <a:schemeClr val="tx1">
                    <a:lumMod val="10000"/>
                    <a:lumOff val="90000"/>
                  </a:schemeClr>
                </a:solidFill>
              </a:rPr>
              <a:t>255 – </a:t>
            </a:r>
            <a:r>
              <a:rPr lang="en-US" sz="875" dirty="0">
                <a:solidFill>
                  <a:schemeClr val="tx1">
                    <a:lumMod val="10000"/>
                    <a:lumOff val="90000"/>
                  </a:schemeClr>
                </a:solidFill>
              </a:rPr>
              <a:t>Complete Visibility</a:t>
            </a:r>
            <a:endParaRPr lang="en-US" sz="875" b="1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6A42892-DD65-4C8C-867A-71B1D8B184FD}"/>
              </a:ext>
            </a:extLst>
          </p:cNvPr>
          <p:cNvCxnSpPr>
            <a:cxnSpLocks/>
          </p:cNvCxnSpPr>
          <p:nvPr/>
        </p:nvCxnSpPr>
        <p:spPr>
          <a:xfrm>
            <a:off x="1298125" y="1174620"/>
            <a:ext cx="1643438" cy="0"/>
          </a:xfrm>
          <a:prstGeom prst="line">
            <a:avLst/>
          </a:prstGeom>
          <a:ln w="127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6A36958-AABF-EB7A-EB89-C4169C2C263C}"/>
              </a:ext>
            </a:extLst>
          </p:cNvPr>
          <p:cNvCxnSpPr>
            <a:cxnSpLocks/>
          </p:cNvCxnSpPr>
          <p:nvPr/>
        </p:nvCxnSpPr>
        <p:spPr>
          <a:xfrm>
            <a:off x="2083312" y="1174620"/>
            <a:ext cx="0" cy="1709325"/>
          </a:xfrm>
          <a:prstGeom prst="line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67B8211C-0D56-5087-7A10-9EE522A8158C}"/>
              </a:ext>
            </a:extLst>
          </p:cNvPr>
          <p:cNvSpPr/>
          <p:nvPr/>
        </p:nvSpPr>
        <p:spPr>
          <a:xfrm>
            <a:off x="1595243" y="2901065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Compute Multi Ring Buffer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58D4F3-3626-0072-2D49-4E4533D2E27B}"/>
              </a:ext>
            </a:extLst>
          </p:cNvPr>
          <p:cNvSpPr txBox="1"/>
          <p:nvPr/>
        </p:nvSpPr>
        <p:spPr>
          <a:xfrm>
            <a:off x="2147466" y="2071692"/>
            <a:ext cx="6644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Create for each location separately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8F96C0-F171-EDB8-ECD5-AE625B329A53}"/>
              </a:ext>
            </a:extLst>
          </p:cNvPr>
          <p:cNvCxnSpPr>
            <a:cxnSpLocks/>
          </p:cNvCxnSpPr>
          <p:nvPr/>
        </p:nvCxnSpPr>
        <p:spPr>
          <a:xfrm>
            <a:off x="2713177" y="3095902"/>
            <a:ext cx="66815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842767E-B40A-2CF1-EC28-DCFC32A0A9B5}"/>
              </a:ext>
            </a:extLst>
          </p:cNvPr>
          <p:cNvSpPr/>
          <p:nvPr/>
        </p:nvSpPr>
        <p:spPr>
          <a:xfrm>
            <a:off x="3382537" y="2865728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Rasterize Multi Ring Buffer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CB92C4-4D89-5E7F-ACC2-252530FD52F7}"/>
              </a:ext>
            </a:extLst>
          </p:cNvPr>
          <p:cNvSpPr txBox="1"/>
          <p:nvPr/>
        </p:nvSpPr>
        <p:spPr>
          <a:xfrm>
            <a:off x="1555271" y="3367647"/>
            <a:ext cx="1643437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 – 0.8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0.8 – 3.2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3.2 – 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8 – 16.1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16.1 – 32.2 KM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B80CCC-D366-1F6B-981C-7EC961E3594F}"/>
              </a:ext>
            </a:extLst>
          </p:cNvPr>
          <p:cNvSpPr txBox="1"/>
          <p:nvPr/>
        </p:nvSpPr>
        <p:spPr>
          <a:xfrm>
            <a:off x="3381327" y="3367647"/>
            <a:ext cx="1415716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2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4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5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53FEBB0-8930-FB50-C498-B63F10D8B755}"/>
              </a:ext>
            </a:extLst>
          </p:cNvPr>
          <p:cNvCxnSpPr>
            <a:cxnSpLocks/>
          </p:cNvCxnSpPr>
          <p:nvPr/>
        </p:nvCxnSpPr>
        <p:spPr>
          <a:xfrm flipH="1">
            <a:off x="8348769" y="3057802"/>
            <a:ext cx="116018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92DCD306-F6D9-DE66-1377-FFEF1D53EA81}"/>
              </a:ext>
            </a:extLst>
          </p:cNvPr>
          <p:cNvSpPr/>
          <p:nvPr/>
        </p:nvSpPr>
        <p:spPr>
          <a:xfrm>
            <a:off x="7233040" y="2865728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Merge </a:t>
            </a:r>
            <a:r>
              <a:rPr lang="en-US" sz="1125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Rasters</a:t>
            </a:r>
            <a:endParaRPr lang="en-US" sz="1125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6B4CDBC-3D49-8998-A728-DFFBC82D6AD1}"/>
              </a:ext>
            </a:extLst>
          </p:cNvPr>
          <p:cNvCxnSpPr>
            <a:cxnSpLocks/>
          </p:cNvCxnSpPr>
          <p:nvPr/>
        </p:nvCxnSpPr>
        <p:spPr>
          <a:xfrm>
            <a:off x="9508957" y="1631807"/>
            <a:ext cx="0" cy="70711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DCDBC15-91A7-9A03-0425-51005EFEFC3E}"/>
              </a:ext>
            </a:extLst>
          </p:cNvPr>
          <p:cNvSpPr/>
          <p:nvPr/>
        </p:nvSpPr>
        <p:spPr>
          <a:xfrm>
            <a:off x="8981401" y="2338917"/>
            <a:ext cx="1117934" cy="3886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Visual Exposure Raster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152FC1-2DEA-39C9-0CCD-874C45DC81B2}"/>
              </a:ext>
            </a:extLst>
          </p:cNvPr>
          <p:cNvCxnSpPr>
            <a:cxnSpLocks/>
          </p:cNvCxnSpPr>
          <p:nvPr/>
        </p:nvCxnSpPr>
        <p:spPr>
          <a:xfrm>
            <a:off x="9508957" y="2727537"/>
            <a:ext cx="0" cy="330265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3B21E85F-EF17-7C20-BDBA-A9ADD7C9050F}"/>
              </a:ext>
            </a:extLst>
          </p:cNvPr>
          <p:cNvSpPr/>
          <p:nvPr/>
        </p:nvSpPr>
        <p:spPr>
          <a:xfrm>
            <a:off x="4843965" y="287236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Distance Zone Raster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45D865F-2F05-BB04-F43D-A026090B3F64}"/>
              </a:ext>
            </a:extLst>
          </p:cNvPr>
          <p:cNvCxnSpPr>
            <a:cxnSpLocks/>
            <a:endCxn id="48" idx="3"/>
          </p:cNvCxnSpPr>
          <p:nvPr/>
        </p:nvCxnSpPr>
        <p:spPr>
          <a:xfrm flipH="1">
            <a:off x="4500471" y="3060565"/>
            <a:ext cx="334058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AFF6CF3-A8BD-F08E-F0D0-784A279B0A32}"/>
              </a:ext>
            </a:extLst>
          </p:cNvPr>
          <p:cNvCxnSpPr>
            <a:cxnSpLocks/>
            <a:stCxn id="74" idx="3"/>
          </p:cNvCxnSpPr>
          <p:nvPr/>
        </p:nvCxnSpPr>
        <p:spPr>
          <a:xfrm flipV="1">
            <a:off x="5961899" y="3060565"/>
            <a:ext cx="1271141" cy="663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242BB1B-8414-8C4A-16E5-D69FD4C771F4}"/>
              </a:ext>
            </a:extLst>
          </p:cNvPr>
          <p:cNvGrpSpPr/>
          <p:nvPr/>
        </p:nvGrpSpPr>
        <p:grpSpPr>
          <a:xfrm rot="16200000">
            <a:off x="7645340" y="2763026"/>
            <a:ext cx="257175" cy="1936418"/>
            <a:chOff x="7334655" y="3041154"/>
            <a:chExt cx="817123" cy="1747736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33D0F3F-00AA-FF4E-0ABD-7A72054E20FE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2B8C0B-582D-93B8-D1F4-021136E7C69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EA9C5E4-1CA5-8CCB-74B0-F2EE557AF5D3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D652289-6A02-CC01-1CCB-74E4DFD75328}"/>
              </a:ext>
            </a:extLst>
          </p:cNvPr>
          <p:cNvCxnSpPr>
            <a:cxnSpLocks/>
          </p:cNvCxnSpPr>
          <p:nvPr/>
        </p:nvCxnSpPr>
        <p:spPr>
          <a:xfrm>
            <a:off x="7742012" y="3255401"/>
            <a:ext cx="0" cy="347246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EDF0A71-AA16-91B1-E67E-F1244E4BCD72}"/>
              </a:ext>
            </a:extLst>
          </p:cNvPr>
          <p:cNvSpPr/>
          <p:nvPr/>
        </p:nvSpPr>
        <p:spPr>
          <a:xfrm>
            <a:off x="6267005" y="386215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as per Table 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1405A86-A2F2-76F7-C957-30D2083B7BE1}"/>
              </a:ext>
            </a:extLst>
          </p:cNvPr>
          <p:cNvSpPr/>
          <p:nvPr/>
        </p:nvSpPr>
        <p:spPr>
          <a:xfrm>
            <a:off x="8229155" y="386215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as per Table 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0DE6DD0-4672-7A92-0222-80B225F16FA5}"/>
              </a:ext>
            </a:extLst>
          </p:cNvPr>
          <p:cNvSpPr txBox="1"/>
          <p:nvPr/>
        </p:nvSpPr>
        <p:spPr>
          <a:xfrm>
            <a:off x="6802365" y="3639632"/>
            <a:ext cx="1233423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5912235-A9E8-E342-5436-EEE184BEF852}"/>
              </a:ext>
            </a:extLst>
          </p:cNvPr>
          <p:cNvSpPr txBox="1"/>
          <p:nvPr/>
        </p:nvSpPr>
        <p:spPr>
          <a:xfrm>
            <a:off x="8742137" y="3639380"/>
            <a:ext cx="985665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0BB5B10-4B7A-8F23-6A75-EB9225289001}"/>
              </a:ext>
            </a:extLst>
          </p:cNvPr>
          <p:cNvCxnSpPr>
            <a:cxnSpLocks/>
          </p:cNvCxnSpPr>
          <p:nvPr/>
        </p:nvCxnSpPr>
        <p:spPr>
          <a:xfrm>
            <a:off x="6852015" y="4251828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0E7FDA2-90D4-4800-DDB5-82AD1492FBE5}"/>
              </a:ext>
            </a:extLst>
          </p:cNvPr>
          <p:cNvCxnSpPr>
            <a:cxnSpLocks/>
          </p:cNvCxnSpPr>
          <p:nvPr/>
        </p:nvCxnSpPr>
        <p:spPr>
          <a:xfrm>
            <a:off x="8756594" y="4254293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7C788BDA-0DB5-D958-5628-3AC2692876AF}"/>
              </a:ext>
            </a:extLst>
          </p:cNvPr>
          <p:cNvSpPr/>
          <p:nvPr/>
        </p:nvSpPr>
        <p:spPr>
          <a:xfrm>
            <a:off x="6288049" y="4351556"/>
            <a:ext cx="1170022" cy="5175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Visual Prominence Raster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4475435-F21A-0D62-0583-90A00D2AD3D7}"/>
              </a:ext>
            </a:extLst>
          </p:cNvPr>
          <p:cNvSpPr/>
          <p:nvPr/>
        </p:nvSpPr>
        <p:spPr>
          <a:xfrm>
            <a:off x="8197627" y="4342608"/>
            <a:ext cx="1170022" cy="5265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Meaningful Visibility Raster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63356E3-C89E-308B-6849-B63CED0DA06E}"/>
              </a:ext>
            </a:extLst>
          </p:cNvPr>
          <p:cNvSpPr/>
          <p:nvPr/>
        </p:nvSpPr>
        <p:spPr>
          <a:xfrm>
            <a:off x="6263622" y="5095825"/>
            <a:ext cx="1183581" cy="5200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Cumulative Visual Prominence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5ECB8AD-0A17-78F3-86BD-B0B7B59C27C3}"/>
              </a:ext>
            </a:extLst>
          </p:cNvPr>
          <p:cNvCxnSpPr>
            <a:cxnSpLocks/>
          </p:cNvCxnSpPr>
          <p:nvPr/>
        </p:nvCxnSpPr>
        <p:spPr>
          <a:xfrm>
            <a:off x="6852015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0F82EB75-ED18-BB01-2DB1-C2F9BF24D167}"/>
              </a:ext>
            </a:extLst>
          </p:cNvPr>
          <p:cNvSpPr/>
          <p:nvPr/>
        </p:nvSpPr>
        <p:spPr>
          <a:xfrm>
            <a:off x="8229154" y="5095825"/>
            <a:ext cx="1138495" cy="5132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Cumulative Meaningful Visibility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DF74884-E7BD-40C4-259A-090D56241F3E}"/>
              </a:ext>
            </a:extLst>
          </p:cNvPr>
          <p:cNvGrpSpPr/>
          <p:nvPr/>
        </p:nvGrpSpPr>
        <p:grpSpPr>
          <a:xfrm rot="5400000">
            <a:off x="7747916" y="4786256"/>
            <a:ext cx="257175" cy="1936418"/>
            <a:chOff x="7334655" y="3041154"/>
            <a:chExt cx="817123" cy="1747736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42424A8-F260-0C84-2927-0C8D9C22FD7B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70A49C8-4BAC-851E-2ED7-786172DA545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846647C-3DA5-B43E-9B94-3630E0DA8591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391E903-BB79-DC36-917D-1E95DD576C93}"/>
              </a:ext>
            </a:extLst>
          </p:cNvPr>
          <p:cNvSpPr/>
          <p:nvPr/>
        </p:nvSpPr>
        <p:spPr>
          <a:xfrm>
            <a:off x="7296524" y="622436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 Division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01A2BB4-508E-4811-2853-01E3F3CE4FC0}"/>
              </a:ext>
            </a:extLst>
          </p:cNvPr>
          <p:cNvCxnSpPr>
            <a:cxnSpLocks/>
          </p:cNvCxnSpPr>
          <p:nvPr/>
        </p:nvCxnSpPr>
        <p:spPr>
          <a:xfrm>
            <a:off x="7811475" y="5883053"/>
            <a:ext cx="0" cy="328957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CC26952-1C85-8BE9-EC49-4532D27B23C4}"/>
              </a:ext>
            </a:extLst>
          </p:cNvPr>
          <p:cNvCxnSpPr>
            <a:cxnSpLocks/>
          </p:cNvCxnSpPr>
          <p:nvPr/>
        </p:nvCxnSpPr>
        <p:spPr>
          <a:xfrm>
            <a:off x="8782638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52C6682-0ADA-B2F7-C92E-5F6B28A940BA}"/>
              </a:ext>
            </a:extLst>
          </p:cNvPr>
          <p:cNvCxnSpPr>
            <a:cxnSpLocks/>
          </p:cNvCxnSpPr>
          <p:nvPr/>
        </p:nvCxnSpPr>
        <p:spPr>
          <a:xfrm>
            <a:off x="5135739" y="6436333"/>
            <a:ext cx="2176979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B86E466-744D-BD24-B62B-3E90BB152455}"/>
              </a:ext>
            </a:extLst>
          </p:cNvPr>
          <p:cNvCxnSpPr>
            <a:cxnSpLocks/>
          </p:cNvCxnSpPr>
          <p:nvPr/>
        </p:nvCxnSpPr>
        <p:spPr>
          <a:xfrm flipV="1">
            <a:off x="5135739" y="4901997"/>
            <a:ext cx="0" cy="1534336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643D44F-A09C-3720-08E4-3FC2D9849711}"/>
              </a:ext>
            </a:extLst>
          </p:cNvPr>
          <p:cNvCxnSpPr>
            <a:cxnSpLocks/>
          </p:cNvCxnSpPr>
          <p:nvPr/>
        </p:nvCxnSpPr>
        <p:spPr>
          <a:xfrm flipH="1">
            <a:off x="1295401" y="1185194"/>
            <a:ext cx="14418" cy="3515405"/>
          </a:xfrm>
          <a:prstGeom prst="line">
            <a:avLst/>
          </a:prstGeom>
          <a:ln>
            <a:tailEnd type="non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D8E37A9-C584-697A-D2C7-56E0A65498FE}"/>
              </a:ext>
            </a:extLst>
          </p:cNvPr>
          <p:cNvCxnSpPr>
            <a:cxnSpLocks/>
          </p:cNvCxnSpPr>
          <p:nvPr/>
        </p:nvCxnSpPr>
        <p:spPr>
          <a:xfrm flipV="1">
            <a:off x="1287946" y="4675666"/>
            <a:ext cx="1567550" cy="1435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4C4FD5F-A419-BAE8-AAFC-30F38083E2F5}"/>
              </a:ext>
            </a:extLst>
          </p:cNvPr>
          <p:cNvSpPr/>
          <p:nvPr/>
        </p:nvSpPr>
        <p:spPr>
          <a:xfrm>
            <a:off x="2855496" y="4495189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 Value Extraction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6532AC9-5595-C64D-1106-D137DA4D9A2E}"/>
              </a:ext>
            </a:extLst>
          </p:cNvPr>
          <p:cNvCxnSpPr>
            <a:cxnSpLocks/>
          </p:cNvCxnSpPr>
          <p:nvPr/>
        </p:nvCxnSpPr>
        <p:spPr>
          <a:xfrm flipV="1">
            <a:off x="3980095" y="4675666"/>
            <a:ext cx="854434" cy="14359"/>
          </a:xfrm>
          <a:prstGeom prst="line">
            <a:avLst/>
          </a:prstGeom>
          <a:ln>
            <a:headEnd type="triangle" w="lg" len="lg"/>
            <a:tailEnd type="non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6CC78E2-C374-959D-D880-6C8EE26B3118}"/>
              </a:ext>
            </a:extLst>
          </p:cNvPr>
          <p:cNvCxnSpPr>
            <a:cxnSpLocks/>
          </p:cNvCxnSpPr>
          <p:nvPr/>
        </p:nvCxnSpPr>
        <p:spPr>
          <a:xfrm>
            <a:off x="3381327" y="4901997"/>
            <a:ext cx="0" cy="554471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A8C42005-2B72-B492-6451-E6316E642657}"/>
              </a:ext>
            </a:extLst>
          </p:cNvPr>
          <p:cNvSpPr txBox="1"/>
          <p:nvPr/>
        </p:nvSpPr>
        <p:spPr>
          <a:xfrm>
            <a:off x="1678559" y="4473614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Final Step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A25772A9-D0D0-B277-0689-4B1AED5B8936}"/>
              </a:ext>
            </a:extLst>
          </p:cNvPr>
          <p:cNvSpPr/>
          <p:nvPr/>
        </p:nvSpPr>
        <p:spPr>
          <a:xfrm>
            <a:off x="2826914" y="5456468"/>
            <a:ext cx="1170022" cy="5959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Turbine Visual Prominence Bubble Plot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EDDCB7-3F3A-FB6A-9B27-66279FFF5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85" y="1915424"/>
            <a:ext cx="865197" cy="9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D66D740-781B-9E23-AF27-893788F3B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486" y="1587894"/>
            <a:ext cx="1765225" cy="150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D59AA3D-067D-30A9-DFFB-E16EC5999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97" y="4927673"/>
            <a:ext cx="1782760" cy="128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EA126B-3975-38B6-4724-496F77EB4987}"/>
              </a:ext>
            </a:extLst>
          </p:cNvPr>
          <p:cNvSpPr txBox="1"/>
          <p:nvPr/>
        </p:nvSpPr>
        <p:spPr>
          <a:xfrm>
            <a:off x="3443808" y="5157856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Geopandas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FEF67-08BD-C315-20DF-B1C67BA5D233}"/>
              </a:ext>
            </a:extLst>
          </p:cNvPr>
          <p:cNvSpPr txBox="1"/>
          <p:nvPr/>
        </p:nvSpPr>
        <p:spPr>
          <a:xfrm>
            <a:off x="2943770" y="1830452"/>
            <a:ext cx="660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0E158F-FADC-A277-937B-6FA8C6512599}"/>
              </a:ext>
            </a:extLst>
          </p:cNvPr>
          <p:cNvSpPr txBox="1"/>
          <p:nvPr/>
        </p:nvSpPr>
        <p:spPr>
          <a:xfrm>
            <a:off x="2145189" y="2609338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Shapely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C289BE-1BD1-4E1E-5D6B-C37BA27BF63E}"/>
              </a:ext>
            </a:extLst>
          </p:cNvPr>
          <p:cNvSpPr txBox="1"/>
          <p:nvPr/>
        </p:nvSpPr>
        <p:spPr>
          <a:xfrm>
            <a:off x="3603903" y="2621891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88A88-80A9-4125-8A22-384D6DD9311C}"/>
              </a:ext>
            </a:extLst>
          </p:cNvPr>
          <p:cNvSpPr txBox="1"/>
          <p:nvPr/>
        </p:nvSpPr>
        <p:spPr>
          <a:xfrm>
            <a:off x="4659153" y="495469"/>
            <a:ext cx="1294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GDAL, Geopandas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886C5-2362-5B20-C7D0-A225D333FE21}"/>
              </a:ext>
            </a:extLst>
          </p:cNvPr>
          <p:cNvSpPr txBox="1"/>
          <p:nvPr/>
        </p:nvSpPr>
        <p:spPr>
          <a:xfrm>
            <a:off x="9089570" y="358434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118C1F-17DB-CB19-4405-381491326308}"/>
              </a:ext>
            </a:extLst>
          </p:cNvPr>
          <p:cNvSpPr txBox="1"/>
          <p:nvPr/>
        </p:nvSpPr>
        <p:spPr>
          <a:xfrm>
            <a:off x="7412747" y="4816514"/>
            <a:ext cx="767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Rioxarray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2D51E5-815A-33F3-3CAA-E78FCF29E5C4}"/>
              </a:ext>
            </a:extLst>
          </p:cNvPr>
          <p:cNvSpPr txBox="1"/>
          <p:nvPr/>
        </p:nvSpPr>
        <p:spPr>
          <a:xfrm>
            <a:off x="7429787" y="5369793"/>
            <a:ext cx="767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3A44D9-1C9A-CF0F-919C-9AFC12D13CD8}"/>
              </a:ext>
            </a:extLst>
          </p:cNvPr>
          <p:cNvSpPr txBox="1"/>
          <p:nvPr/>
        </p:nvSpPr>
        <p:spPr>
          <a:xfrm>
            <a:off x="7467457" y="3976474"/>
            <a:ext cx="6884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FD7322-6DAB-A783-E3C9-4575CD7787F8}"/>
              </a:ext>
            </a:extLst>
          </p:cNvPr>
          <p:cNvSpPr txBox="1"/>
          <p:nvPr/>
        </p:nvSpPr>
        <p:spPr>
          <a:xfrm>
            <a:off x="2771431" y="4123142"/>
            <a:ext cx="18033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Geopandas, Rasterio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2507F9-877B-FED7-4A24-599FA03A4583}"/>
              </a:ext>
            </a:extLst>
          </p:cNvPr>
          <p:cNvSpPr txBox="1"/>
          <p:nvPr/>
        </p:nvSpPr>
        <p:spPr>
          <a:xfrm>
            <a:off x="4735150" y="4070013"/>
            <a:ext cx="1082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3F17F7F-484A-B098-1B7F-774507FA5740}"/>
              </a:ext>
            </a:extLst>
          </p:cNvPr>
          <p:cNvSpPr txBox="1"/>
          <p:nvPr/>
        </p:nvSpPr>
        <p:spPr>
          <a:xfrm>
            <a:off x="2833669" y="646938"/>
            <a:ext cx="898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Geopandas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7F75FA-D8E2-E280-31F0-C7A4DA8935BC}"/>
              </a:ext>
            </a:extLst>
          </p:cNvPr>
          <p:cNvSpPr/>
          <p:nvPr/>
        </p:nvSpPr>
        <p:spPr>
          <a:xfrm>
            <a:off x="7312718" y="1242134"/>
            <a:ext cx="1426710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Relative Viewsheds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71B0EC-DB14-2BB6-8613-F601D2670642}"/>
              </a:ext>
            </a:extLst>
          </p:cNvPr>
          <p:cNvSpPr/>
          <p:nvPr/>
        </p:nvSpPr>
        <p:spPr>
          <a:xfrm>
            <a:off x="2720308" y="944928"/>
            <a:ext cx="1161136" cy="3618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Wind Turbine Locations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D46ACA6-6C91-D8C2-1698-3C7159B0558C}"/>
              </a:ext>
            </a:extLst>
          </p:cNvPr>
          <p:cNvSpPr/>
          <p:nvPr/>
        </p:nvSpPr>
        <p:spPr>
          <a:xfrm>
            <a:off x="4550728" y="4342609"/>
            <a:ext cx="1170022" cy="5362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Mean Visual Prominence Raster</a:t>
            </a: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2901D0C7-9A41-7BDC-72E6-D19514CBA07E}"/>
              </a:ext>
            </a:extLst>
          </p:cNvPr>
          <p:cNvSpPr txBox="1">
            <a:spLocks/>
          </p:cNvSpPr>
          <p:nvPr/>
        </p:nvSpPr>
        <p:spPr>
          <a:xfrm>
            <a:off x="-307885" y="1546"/>
            <a:ext cx="3480411" cy="696448"/>
          </a:xfrm>
          <a:prstGeom prst="rect">
            <a:avLst/>
          </a:prstGeom>
        </p:spPr>
        <p:txBody>
          <a:bodyPr vert="horz" lIns="0" tIns="45720" rIns="0" bIns="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sz="3400" dirty="0">
                <a:solidFill>
                  <a:schemeClr val="bg1"/>
                </a:solidFill>
              </a:rPr>
              <a:t>GIS Workflow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FCA448F-3656-1B49-DC34-765003995FC1}"/>
              </a:ext>
            </a:extLst>
          </p:cNvPr>
          <p:cNvCxnSpPr/>
          <p:nvPr/>
        </p:nvCxnSpPr>
        <p:spPr>
          <a:xfrm>
            <a:off x="288014" y="824370"/>
            <a:ext cx="4572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B08FE1D-06F3-7C03-E5A9-966002873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494944"/>
            <a:ext cx="6700085" cy="37798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C3344FF-1F42-752D-806A-411D222F2BB4}"/>
              </a:ext>
            </a:extLst>
          </p:cNvPr>
          <p:cNvSpPr txBox="1"/>
          <p:nvPr/>
        </p:nvSpPr>
        <p:spPr>
          <a:xfrm>
            <a:off x="7467457" y="650140"/>
            <a:ext cx="1226539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Blade End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 [255:10]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Hub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[255:20]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Rotor Sweep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 [255:30]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4C0EC7B-3453-0A50-7C3C-511F40825188}"/>
              </a:ext>
            </a:extLst>
          </p:cNvPr>
          <p:cNvSpPr txBox="1"/>
          <p:nvPr/>
        </p:nvSpPr>
        <p:spPr>
          <a:xfrm>
            <a:off x="7568014" y="1710055"/>
            <a:ext cx="1140801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FEF381E-2589-5212-8E28-6FBF4A3C2E0E}"/>
              </a:ext>
            </a:extLst>
          </p:cNvPr>
          <p:cNvSpPr txBox="1"/>
          <p:nvPr/>
        </p:nvSpPr>
        <p:spPr>
          <a:xfrm>
            <a:off x="7192651" y="2479817"/>
            <a:ext cx="142671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Raster Sum (Visual Exposure, Distance Zone)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A96B560-8A87-224D-227D-88C93FEEEBBB}"/>
              </a:ext>
            </a:extLst>
          </p:cNvPr>
          <p:cNvSpPr txBox="1"/>
          <p:nvPr/>
        </p:nvSpPr>
        <p:spPr>
          <a:xfrm>
            <a:off x="7471894" y="2216047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Rioxarray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97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1F19408-1E83-0FFE-6B4F-A1F9833F7E91}"/>
              </a:ext>
            </a:extLst>
          </p:cNvPr>
          <p:cNvGrpSpPr/>
          <p:nvPr/>
        </p:nvGrpSpPr>
        <p:grpSpPr>
          <a:xfrm>
            <a:off x="3881444" y="1163887"/>
            <a:ext cx="255351" cy="546168"/>
            <a:chOff x="7334655" y="3041154"/>
            <a:chExt cx="817123" cy="174773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CA9C3BE-657F-2AD1-F2E4-18370BFB5F14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2D9D8C6-6260-0E73-C931-B12CB76994C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02C3633-30E5-9309-D074-3A9CD4716B02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6E65A00-1AE8-A836-C98D-0E0E6AE51654}"/>
              </a:ext>
            </a:extLst>
          </p:cNvPr>
          <p:cNvSpPr/>
          <p:nvPr/>
        </p:nvSpPr>
        <p:spPr>
          <a:xfrm>
            <a:off x="2720307" y="1487802"/>
            <a:ext cx="1161136" cy="3486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Digital Elevation Model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79EEE1-30F3-80E2-D03A-17A61475A6F1}"/>
              </a:ext>
            </a:extLst>
          </p:cNvPr>
          <p:cNvCxnSpPr>
            <a:cxnSpLocks/>
          </p:cNvCxnSpPr>
          <p:nvPr/>
        </p:nvCxnSpPr>
        <p:spPr>
          <a:xfrm>
            <a:off x="4136795" y="1425458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DC3674E-F5E9-1C22-72FE-283411A31FAE}"/>
              </a:ext>
            </a:extLst>
          </p:cNvPr>
          <p:cNvSpPr/>
          <p:nvPr/>
        </p:nvSpPr>
        <p:spPr>
          <a:xfrm>
            <a:off x="4615321" y="1230621"/>
            <a:ext cx="1229079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Compute Relative Viewsheds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16507E-63D8-9A6F-C4E4-089A29C4C955}"/>
              </a:ext>
            </a:extLst>
          </p:cNvPr>
          <p:cNvGrpSpPr/>
          <p:nvPr/>
        </p:nvGrpSpPr>
        <p:grpSpPr>
          <a:xfrm>
            <a:off x="6211783" y="815339"/>
            <a:ext cx="828675" cy="1243263"/>
            <a:chOff x="13942347" y="1404329"/>
            <a:chExt cx="2651760" cy="39784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DAABEEC-9439-9238-7D5A-702EE206268B}"/>
                </a:ext>
              </a:extLst>
            </p:cNvPr>
            <p:cNvSpPr/>
            <p:nvPr/>
          </p:nvSpPr>
          <p:spPr>
            <a:xfrm>
              <a:off x="13942347" y="1404329"/>
              <a:ext cx="2651760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Blade End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D030C39-6F3D-48BF-F71D-05158358979E}"/>
                </a:ext>
              </a:extLst>
            </p:cNvPr>
            <p:cNvSpPr/>
            <p:nvPr/>
          </p:nvSpPr>
          <p:spPr>
            <a:xfrm>
              <a:off x="13942347" y="2989340"/>
              <a:ext cx="2651760" cy="8694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Hub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2ACA013-30EE-A137-D153-4C36817F641C}"/>
                </a:ext>
              </a:extLst>
            </p:cNvPr>
            <p:cNvSpPr/>
            <p:nvPr/>
          </p:nvSpPr>
          <p:spPr>
            <a:xfrm>
              <a:off x="13942347" y="4267422"/>
              <a:ext cx="2651760" cy="11153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Rotor Sweep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DDEA8F2-495A-F5AC-49D7-520BBE1D3AC0}"/>
              </a:ext>
            </a:extLst>
          </p:cNvPr>
          <p:cNvSpPr txBox="1"/>
          <p:nvPr/>
        </p:nvSpPr>
        <p:spPr>
          <a:xfrm>
            <a:off x="4615322" y="886706"/>
            <a:ext cx="1328487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b="0" dirty="0"/>
              <a:t>Create for each location separately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0D2D6DB-FC12-C55C-2CA7-9D5AA72D3B89}"/>
              </a:ext>
            </a:extLst>
          </p:cNvPr>
          <p:cNvGrpSpPr/>
          <p:nvPr/>
        </p:nvGrpSpPr>
        <p:grpSpPr>
          <a:xfrm>
            <a:off x="5844398" y="994132"/>
            <a:ext cx="313063" cy="1043756"/>
            <a:chOff x="13596513" y="1697202"/>
            <a:chExt cx="1001802" cy="334001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C5BCFDD-C211-0502-4C81-D3B6204CB264}"/>
                </a:ext>
              </a:extLst>
            </p:cNvPr>
            <p:cNvCxnSpPr>
              <a:cxnSpLocks/>
            </p:cNvCxnSpPr>
            <p:nvPr/>
          </p:nvCxnSpPr>
          <p:spPr>
            <a:xfrm>
              <a:off x="13596513" y="3192380"/>
              <a:ext cx="328035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54BE10-2529-AAEB-C33F-E8008AEB4707}"/>
                </a:ext>
              </a:extLst>
            </p:cNvPr>
            <p:cNvCxnSpPr/>
            <p:nvPr/>
          </p:nvCxnSpPr>
          <p:spPr>
            <a:xfrm>
              <a:off x="13924547" y="1697202"/>
              <a:ext cx="0" cy="3340019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DAEBAB-50F3-EC14-7240-5F223A114274}"/>
                </a:ext>
              </a:extLst>
            </p:cNvPr>
            <p:cNvCxnSpPr/>
            <p:nvPr/>
          </p:nvCxnSpPr>
          <p:spPr>
            <a:xfrm>
              <a:off x="13924547" y="1697202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B2034BC-D08B-014A-9C29-6272AAF0ED56}"/>
                </a:ext>
              </a:extLst>
            </p:cNvPr>
            <p:cNvCxnSpPr/>
            <p:nvPr/>
          </p:nvCxnSpPr>
          <p:spPr>
            <a:xfrm>
              <a:off x="13924547" y="3192379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5C5603-9184-C308-ECD2-218AD0430B7F}"/>
                </a:ext>
              </a:extLst>
            </p:cNvPr>
            <p:cNvCxnSpPr/>
            <p:nvPr/>
          </p:nvCxnSpPr>
          <p:spPr>
            <a:xfrm>
              <a:off x="13917084" y="5037221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1" name="Right Brace 30">
            <a:extLst>
              <a:ext uri="{FF2B5EF4-FFF2-40B4-BE49-F238E27FC236}">
                <a16:creationId xmlns:a16="http://schemas.microsoft.com/office/drawing/2014/main" id="{84BEA15A-B461-9F5F-7BA6-DAE265CCFB98}"/>
              </a:ext>
            </a:extLst>
          </p:cNvPr>
          <p:cNvSpPr/>
          <p:nvPr/>
        </p:nvSpPr>
        <p:spPr>
          <a:xfrm>
            <a:off x="7097113" y="803826"/>
            <a:ext cx="149565" cy="1244663"/>
          </a:xfrm>
          <a:prstGeom prst="rightBrace">
            <a:avLst>
              <a:gd name="adj1" fmla="val 8333"/>
              <a:gd name="adj2" fmla="val 50466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563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1D15F7-7EAF-80FD-77A9-B48380B06E42}"/>
              </a:ext>
            </a:extLst>
          </p:cNvPr>
          <p:cNvCxnSpPr>
            <a:cxnSpLocks/>
          </p:cNvCxnSpPr>
          <p:nvPr/>
        </p:nvCxnSpPr>
        <p:spPr>
          <a:xfrm>
            <a:off x="8513053" y="1449503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0D1B267-7DF9-1D14-1C63-BBC5AA4B652F}"/>
              </a:ext>
            </a:extLst>
          </p:cNvPr>
          <p:cNvSpPr/>
          <p:nvPr/>
        </p:nvSpPr>
        <p:spPr>
          <a:xfrm>
            <a:off x="8991580" y="1242134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Merge Relative Viewsheds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511AE8-6108-64FB-04B1-5DDFBAD3F9FB}"/>
              </a:ext>
            </a:extLst>
          </p:cNvPr>
          <p:cNvSpPr txBox="1"/>
          <p:nvPr/>
        </p:nvSpPr>
        <p:spPr>
          <a:xfrm>
            <a:off x="8991580" y="654619"/>
            <a:ext cx="11179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Store maximum in each pixel and calculate for each wind turbine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6EB628-C365-2532-6BCB-0EB91BFCEF88}"/>
              </a:ext>
            </a:extLst>
          </p:cNvPr>
          <p:cNvSpPr txBox="1"/>
          <p:nvPr/>
        </p:nvSpPr>
        <p:spPr>
          <a:xfrm>
            <a:off x="7467457" y="650140"/>
            <a:ext cx="1226539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Blade End  [255:10]</a:t>
            </a:r>
          </a:p>
          <a:p>
            <a:r>
              <a:rPr lang="en-US" dirty="0"/>
              <a:t>Hub [255:20]</a:t>
            </a:r>
          </a:p>
          <a:p>
            <a:r>
              <a:rPr lang="en-US" dirty="0"/>
              <a:t>Rotor Sweep [255:30]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42EAE98-E4E4-6BD7-1511-19BEB3543D9B}"/>
              </a:ext>
            </a:extLst>
          </p:cNvPr>
          <p:cNvSpPr txBox="1"/>
          <p:nvPr/>
        </p:nvSpPr>
        <p:spPr>
          <a:xfrm>
            <a:off x="6105563" y="413464"/>
            <a:ext cx="142930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0 –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No Visibility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255 –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Complete Visibility</a:t>
            </a:r>
            <a:endParaRPr lang="en-US" sz="875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6A42892-DD65-4C8C-867A-71B1D8B184FD}"/>
              </a:ext>
            </a:extLst>
          </p:cNvPr>
          <p:cNvCxnSpPr>
            <a:cxnSpLocks/>
          </p:cNvCxnSpPr>
          <p:nvPr/>
        </p:nvCxnSpPr>
        <p:spPr>
          <a:xfrm>
            <a:off x="1298125" y="1174620"/>
            <a:ext cx="1643438" cy="0"/>
          </a:xfrm>
          <a:prstGeom prst="line">
            <a:avLst/>
          </a:prstGeom>
          <a:ln w="127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6A36958-AABF-EB7A-EB89-C4169C2C263C}"/>
              </a:ext>
            </a:extLst>
          </p:cNvPr>
          <p:cNvCxnSpPr>
            <a:cxnSpLocks/>
          </p:cNvCxnSpPr>
          <p:nvPr/>
        </p:nvCxnSpPr>
        <p:spPr>
          <a:xfrm>
            <a:off x="2083312" y="1174620"/>
            <a:ext cx="0" cy="1709325"/>
          </a:xfrm>
          <a:prstGeom prst="line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67B8211C-0D56-5087-7A10-9EE522A8158C}"/>
              </a:ext>
            </a:extLst>
          </p:cNvPr>
          <p:cNvSpPr/>
          <p:nvPr/>
        </p:nvSpPr>
        <p:spPr>
          <a:xfrm>
            <a:off x="1595243" y="2901065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Compute Multi Ring Buffer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58D4F3-3626-0072-2D49-4E4533D2E27B}"/>
              </a:ext>
            </a:extLst>
          </p:cNvPr>
          <p:cNvSpPr txBox="1"/>
          <p:nvPr/>
        </p:nvSpPr>
        <p:spPr>
          <a:xfrm>
            <a:off x="2147466" y="2071692"/>
            <a:ext cx="6644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Create for each location separately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8F96C0-F171-EDB8-ECD5-AE625B329A53}"/>
              </a:ext>
            </a:extLst>
          </p:cNvPr>
          <p:cNvCxnSpPr>
            <a:cxnSpLocks/>
          </p:cNvCxnSpPr>
          <p:nvPr/>
        </p:nvCxnSpPr>
        <p:spPr>
          <a:xfrm>
            <a:off x="2713177" y="3095902"/>
            <a:ext cx="66815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842767E-B40A-2CF1-EC28-DCFC32A0A9B5}"/>
              </a:ext>
            </a:extLst>
          </p:cNvPr>
          <p:cNvSpPr/>
          <p:nvPr/>
        </p:nvSpPr>
        <p:spPr>
          <a:xfrm>
            <a:off x="3382537" y="2865728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Rasterize Multi Ring Buffer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CB92C4-4D89-5E7F-ACC2-252530FD52F7}"/>
              </a:ext>
            </a:extLst>
          </p:cNvPr>
          <p:cNvSpPr txBox="1"/>
          <p:nvPr/>
        </p:nvSpPr>
        <p:spPr>
          <a:xfrm>
            <a:off x="1555271" y="3367647"/>
            <a:ext cx="1643437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 – 0.8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0.8 – 3.2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3.2 – 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8 – 16.1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16.1 – 32.2 KM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B80CCC-D366-1F6B-981C-7EC961E3594F}"/>
              </a:ext>
            </a:extLst>
          </p:cNvPr>
          <p:cNvSpPr txBox="1"/>
          <p:nvPr/>
        </p:nvSpPr>
        <p:spPr>
          <a:xfrm>
            <a:off x="3381327" y="3367647"/>
            <a:ext cx="1415716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2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4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5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53FEBB0-8930-FB50-C498-B63F10D8B755}"/>
              </a:ext>
            </a:extLst>
          </p:cNvPr>
          <p:cNvCxnSpPr>
            <a:cxnSpLocks/>
          </p:cNvCxnSpPr>
          <p:nvPr/>
        </p:nvCxnSpPr>
        <p:spPr>
          <a:xfrm flipH="1">
            <a:off x="8348769" y="3057802"/>
            <a:ext cx="116018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92DCD306-F6D9-DE66-1377-FFEF1D53EA81}"/>
              </a:ext>
            </a:extLst>
          </p:cNvPr>
          <p:cNvSpPr/>
          <p:nvPr/>
        </p:nvSpPr>
        <p:spPr>
          <a:xfrm>
            <a:off x="7233040" y="2865728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Merge </a:t>
            </a:r>
            <a:r>
              <a:rPr lang="en-US" sz="1125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Rasters</a:t>
            </a:r>
            <a:endParaRPr lang="en-US" sz="1125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6B4CDBC-3D49-8998-A728-DFFBC82D6AD1}"/>
              </a:ext>
            </a:extLst>
          </p:cNvPr>
          <p:cNvCxnSpPr>
            <a:cxnSpLocks/>
          </p:cNvCxnSpPr>
          <p:nvPr/>
        </p:nvCxnSpPr>
        <p:spPr>
          <a:xfrm>
            <a:off x="9508957" y="1631807"/>
            <a:ext cx="0" cy="70711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DCDBC15-91A7-9A03-0425-51005EFEFC3E}"/>
              </a:ext>
            </a:extLst>
          </p:cNvPr>
          <p:cNvSpPr/>
          <p:nvPr/>
        </p:nvSpPr>
        <p:spPr>
          <a:xfrm>
            <a:off x="8981401" y="2338917"/>
            <a:ext cx="1117934" cy="3886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Visual Exposure Raster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152FC1-2DEA-39C9-0CCD-874C45DC81B2}"/>
              </a:ext>
            </a:extLst>
          </p:cNvPr>
          <p:cNvCxnSpPr>
            <a:cxnSpLocks/>
          </p:cNvCxnSpPr>
          <p:nvPr/>
        </p:nvCxnSpPr>
        <p:spPr>
          <a:xfrm>
            <a:off x="9508957" y="2727537"/>
            <a:ext cx="0" cy="330265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3B21E85F-EF17-7C20-BDBA-A9ADD7C9050F}"/>
              </a:ext>
            </a:extLst>
          </p:cNvPr>
          <p:cNvSpPr/>
          <p:nvPr/>
        </p:nvSpPr>
        <p:spPr>
          <a:xfrm>
            <a:off x="4843965" y="287236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Distance Zone Raster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45D865F-2F05-BB04-F43D-A026090B3F64}"/>
              </a:ext>
            </a:extLst>
          </p:cNvPr>
          <p:cNvCxnSpPr>
            <a:cxnSpLocks/>
            <a:endCxn id="48" idx="3"/>
          </p:cNvCxnSpPr>
          <p:nvPr/>
        </p:nvCxnSpPr>
        <p:spPr>
          <a:xfrm flipH="1">
            <a:off x="4500471" y="3060565"/>
            <a:ext cx="334058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AFF6CF3-A8BD-F08E-F0D0-784A279B0A32}"/>
              </a:ext>
            </a:extLst>
          </p:cNvPr>
          <p:cNvCxnSpPr>
            <a:cxnSpLocks/>
            <a:stCxn id="74" idx="3"/>
          </p:cNvCxnSpPr>
          <p:nvPr/>
        </p:nvCxnSpPr>
        <p:spPr>
          <a:xfrm flipV="1">
            <a:off x="5961899" y="3060565"/>
            <a:ext cx="1271141" cy="663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242BB1B-8414-8C4A-16E5-D69FD4C771F4}"/>
              </a:ext>
            </a:extLst>
          </p:cNvPr>
          <p:cNvGrpSpPr/>
          <p:nvPr/>
        </p:nvGrpSpPr>
        <p:grpSpPr>
          <a:xfrm rot="16200000">
            <a:off x="7645340" y="2763026"/>
            <a:ext cx="257175" cy="1936418"/>
            <a:chOff x="7334655" y="3041154"/>
            <a:chExt cx="817123" cy="1747736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33D0F3F-00AA-FF4E-0ABD-7A72054E20FE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2B8C0B-582D-93B8-D1F4-021136E7C69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EA9C5E4-1CA5-8CCB-74B0-F2EE557AF5D3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D652289-6A02-CC01-1CCB-74E4DFD75328}"/>
              </a:ext>
            </a:extLst>
          </p:cNvPr>
          <p:cNvCxnSpPr>
            <a:cxnSpLocks/>
          </p:cNvCxnSpPr>
          <p:nvPr/>
        </p:nvCxnSpPr>
        <p:spPr>
          <a:xfrm>
            <a:off x="7742012" y="3255401"/>
            <a:ext cx="0" cy="347246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EDF0A71-AA16-91B1-E67E-F1244E4BCD72}"/>
              </a:ext>
            </a:extLst>
          </p:cNvPr>
          <p:cNvSpPr/>
          <p:nvPr/>
        </p:nvSpPr>
        <p:spPr>
          <a:xfrm>
            <a:off x="6267005" y="386215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as per Table 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1405A86-A2F2-76F7-C957-30D2083B7BE1}"/>
              </a:ext>
            </a:extLst>
          </p:cNvPr>
          <p:cNvSpPr/>
          <p:nvPr/>
        </p:nvSpPr>
        <p:spPr>
          <a:xfrm>
            <a:off x="8229155" y="386215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as per Table 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0DE6DD0-4672-7A92-0222-80B225F16FA5}"/>
              </a:ext>
            </a:extLst>
          </p:cNvPr>
          <p:cNvSpPr txBox="1"/>
          <p:nvPr/>
        </p:nvSpPr>
        <p:spPr>
          <a:xfrm>
            <a:off x="6802365" y="3639632"/>
            <a:ext cx="1233423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5912235-A9E8-E342-5436-EEE184BEF852}"/>
              </a:ext>
            </a:extLst>
          </p:cNvPr>
          <p:cNvSpPr txBox="1"/>
          <p:nvPr/>
        </p:nvSpPr>
        <p:spPr>
          <a:xfrm>
            <a:off x="8742137" y="3639380"/>
            <a:ext cx="985665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0BB5B10-4B7A-8F23-6A75-EB9225289001}"/>
              </a:ext>
            </a:extLst>
          </p:cNvPr>
          <p:cNvCxnSpPr>
            <a:cxnSpLocks/>
          </p:cNvCxnSpPr>
          <p:nvPr/>
        </p:nvCxnSpPr>
        <p:spPr>
          <a:xfrm>
            <a:off x="6852015" y="4251828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0E7FDA2-90D4-4800-DDB5-82AD1492FBE5}"/>
              </a:ext>
            </a:extLst>
          </p:cNvPr>
          <p:cNvCxnSpPr>
            <a:cxnSpLocks/>
          </p:cNvCxnSpPr>
          <p:nvPr/>
        </p:nvCxnSpPr>
        <p:spPr>
          <a:xfrm>
            <a:off x="8756594" y="4254293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7C788BDA-0DB5-D958-5628-3AC2692876AF}"/>
              </a:ext>
            </a:extLst>
          </p:cNvPr>
          <p:cNvSpPr/>
          <p:nvPr/>
        </p:nvSpPr>
        <p:spPr>
          <a:xfrm>
            <a:off x="6288049" y="4351556"/>
            <a:ext cx="1170022" cy="5175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Visual Prominence Raster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4475435-F21A-0D62-0583-90A00D2AD3D7}"/>
              </a:ext>
            </a:extLst>
          </p:cNvPr>
          <p:cNvSpPr/>
          <p:nvPr/>
        </p:nvSpPr>
        <p:spPr>
          <a:xfrm>
            <a:off x="8197627" y="4342608"/>
            <a:ext cx="1170022" cy="5265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Meaningful Visibility Raster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63356E3-C89E-308B-6849-B63CED0DA06E}"/>
              </a:ext>
            </a:extLst>
          </p:cNvPr>
          <p:cNvSpPr/>
          <p:nvPr/>
        </p:nvSpPr>
        <p:spPr>
          <a:xfrm>
            <a:off x="6263622" y="5095825"/>
            <a:ext cx="1183581" cy="5200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Cumulative Visual Prominence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5ECB8AD-0A17-78F3-86BD-B0B7B59C27C3}"/>
              </a:ext>
            </a:extLst>
          </p:cNvPr>
          <p:cNvCxnSpPr>
            <a:cxnSpLocks/>
          </p:cNvCxnSpPr>
          <p:nvPr/>
        </p:nvCxnSpPr>
        <p:spPr>
          <a:xfrm>
            <a:off x="6852015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0F82EB75-ED18-BB01-2DB1-C2F9BF24D167}"/>
              </a:ext>
            </a:extLst>
          </p:cNvPr>
          <p:cNvSpPr/>
          <p:nvPr/>
        </p:nvSpPr>
        <p:spPr>
          <a:xfrm>
            <a:off x="8229154" y="5095825"/>
            <a:ext cx="1138495" cy="5132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Cumulative Meaningful Visibility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DF74884-E7BD-40C4-259A-090D56241F3E}"/>
              </a:ext>
            </a:extLst>
          </p:cNvPr>
          <p:cNvGrpSpPr/>
          <p:nvPr/>
        </p:nvGrpSpPr>
        <p:grpSpPr>
          <a:xfrm rot="5400000">
            <a:off x="7747916" y="4786256"/>
            <a:ext cx="257175" cy="1936418"/>
            <a:chOff x="7334655" y="3041154"/>
            <a:chExt cx="817123" cy="1747736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42424A8-F260-0C84-2927-0C8D9C22FD7B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70A49C8-4BAC-851E-2ED7-786172DA545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846647C-3DA5-B43E-9B94-3630E0DA8591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391E903-BB79-DC36-917D-1E95DD576C93}"/>
              </a:ext>
            </a:extLst>
          </p:cNvPr>
          <p:cNvSpPr/>
          <p:nvPr/>
        </p:nvSpPr>
        <p:spPr>
          <a:xfrm>
            <a:off x="7296524" y="622436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 Division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01A2BB4-508E-4811-2853-01E3F3CE4FC0}"/>
              </a:ext>
            </a:extLst>
          </p:cNvPr>
          <p:cNvCxnSpPr>
            <a:cxnSpLocks/>
          </p:cNvCxnSpPr>
          <p:nvPr/>
        </p:nvCxnSpPr>
        <p:spPr>
          <a:xfrm>
            <a:off x="7811475" y="5883053"/>
            <a:ext cx="0" cy="328957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CC26952-1C85-8BE9-EC49-4532D27B23C4}"/>
              </a:ext>
            </a:extLst>
          </p:cNvPr>
          <p:cNvCxnSpPr>
            <a:cxnSpLocks/>
          </p:cNvCxnSpPr>
          <p:nvPr/>
        </p:nvCxnSpPr>
        <p:spPr>
          <a:xfrm>
            <a:off x="8782638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52C6682-0ADA-B2F7-C92E-5F6B28A940BA}"/>
              </a:ext>
            </a:extLst>
          </p:cNvPr>
          <p:cNvCxnSpPr>
            <a:cxnSpLocks/>
          </p:cNvCxnSpPr>
          <p:nvPr/>
        </p:nvCxnSpPr>
        <p:spPr>
          <a:xfrm>
            <a:off x="5135739" y="6436333"/>
            <a:ext cx="2176979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B86E466-744D-BD24-B62B-3E90BB152455}"/>
              </a:ext>
            </a:extLst>
          </p:cNvPr>
          <p:cNvCxnSpPr>
            <a:cxnSpLocks/>
          </p:cNvCxnSpPr>
          <p:nvPr/>
        </p:nvCxnSpPr>
        <p:spPr>
          <a:xfrm flipV="1">
            <a:off x="5135739" y="4901997"/>
            <a:ext cx="0" cy="1534336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643D44F-A09C-3720-08E4-3FC2D9849711}"/>
              </a:ext>
            </a:extLst>
          </p:cNvPr>
          <p:cNvCxnSpPr>
            <a:cxnSpLocks/>
          </p:cNvCxnSpPr>
          <p:nvPr/>
        </p:nvCxnSpPr>
        <p:spPr>
          <a:xfrm flipH="1">
            <a:off x="1295401" y="1185194"/>
            <a:ext cx="14418" cy="3515405"/>
          </a:xfrm>
          <a:prstGeom prst="line">
            <a:avLst/>
          </a:prstGeom>
          <a:ln>
            <a:tailEnd type="non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D8E37A9-C584-697A-D2C7-56E0A65498FE}"/>
              </a:ext>
            </a:extLst>
          </p:cNvPr>
          <p:cNvCxnSpPr>
            <a:cxnSpLocks/>
          </p:cNvCxnSpPr>
          <p:nvPr/>
        </p:nvCxnSpPr>
        <p:spPr>
          <a:xfrm flipV="1">
            <a:off x="1287946" y="4675666"/>
            <a:ext cx="1567550" cy="1435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4C4FD5F-A419-BAE8-AAFC-30F38083E2F5}"/>
              </a:ext>
            </a:extLst>
          </p:cNvPr>
          <p:cNvSpPr/>
          <p:nvPr/>
        </p:nvSpPr>
        <p:spPr>
          <a:xfrm>
            <a:off x="2855496" y="4495189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 Value Extraction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6532AC9-5595-C64D-1106-D137DA4D9A2E}"/>
              </a:ext>
            </a:extLst>
          </p:cNvPr>
          <p:cNvCxnSpPr>
            <a:cxnSpLocks/>
          </p:cNvCxnSpPr>
          <p:nvPr/>
        </p:nvCxnSpPr>
        <p:spPr>
          <a:xfrm flipV="1">
            <a:off x="3980095" y="4675666"/>
            <a:ext cx="854434" cy="14359"/>
          </a:xfrm>
          <a:prstGeom prst="line">
            <a:avLst/>
          </a:prstGeom>
          <a:ln>
            <a:headEnd type="triangle" w="lg" len="lg"/>
            <a:tailEnd type="non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6CC78E2-C374-959D-D880-6C8EE26B3118}"/>
              </a:ext>
            </a:extLst>
          </p:cNvPr>
          <p:cNvCxnSpPr>
            <a:cxnSpLocks/>
          </p:cNvCxnSpPr>
          <p:nvPr/>
        </p:nvCxnSpPr>
        <p:spPr>
          <a:xfrm>
            <a:off x="3381327" y="4901997"/>
            <a:ext cx="0" cy="554471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A8C42005-2B72-B492-6451-E6316E642657}"/>
              </a:ext>
            </a:extLst>
          </p:cNvPr>
          <p:cNvSpPr txBox="1"/>
          <p:nvPr/>
        </p:nvSpPr>
        <p:spPr>
          <a:xfrm>
            <a:off x="1678559" y="4473614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Final Step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A25772A9-D0D0-B277-0689-4B1AED5B8936}"/>
              </a:ext>
            </a:extLst>
          </p:cNvPr>
          <p:cNvSpPr/>
          <p:nvPr/>
        </p:nvSpPr>
        <p:spPr>
          <a:xfrm>
            <a:off x="2826914" y="5456468"/>
            <a:ext cx="1170022" cy="5959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Turbine Visual Prominence Bubble Plot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EDDCB7-3F3A-FB6A-9B27-66279FFF5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85" y="1915424"/>
            <a:ext cx="865197" cy="9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D66D740-781B-9E23-AF27-893788F3B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486" y="1587894"/>
            <a:ext cx="1765225" cy="150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D59AA3D-067D-30A9-DFFB-E16EC5999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97" y="4927673"/>
            <a:ext cx="1782760" cy="128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EA126B-3975-38B6-4724-496F77EB4987}"/>
              </a:ext>
            </a:extLst>
          </p:cNvPr>
          <p:cNvSpPr txBox="1"/>
          <p:nvPr/>
        </p:nvSpPr>
        <p:spPr>
          <a:xfrm>
            <a:off x="3443808" y="5157856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Geopandas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FEF67-08BD-C315-20DF-B1C67BA5D233}"/>
              </a:ext>
            </a:extLst>
          </p:cNvPr>
          <p:cNvSpPr txBox="1"/>
          <p:nvPr/>
        </p:nvSpPr>
        <p:spPr>
          <a:xfrm>
            <a:off x="2943770" y="1830452"/>
            <a:ext cx="660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0E158F-FADC-A277-937B-6FA8C6512599}"/>
              </a:ext>
            </a:extLst>
          </p:cNvPr>
          <p:cNvSpPr txBox="1"/>
          <p:nvPr/>
        </p:nvSpPr>
        <p:spPr>
          <a:xfrm>
            <a:off x="2145189" y="2609338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Shapely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C289BE-1BD1-4E1E-5D6B-C37BA27BF63E}"/>
              </a:ext>
            </a:extLst>
          </p:cNvPr>
          <p:cNvSpPr txBox="1"/>
          <p:nvPr/>
        </p:nvSpPr>
        <p:spPr>
          <a:xfrm>
            <a:off x="3603903" y="2621891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88A88-80A9-4125-8A22-384D6DD9311C}"/>
              </a:ext>
            </a:extLst>
          </p:cNvPr>
          <p:cNvSpPr txBox="1"/>
          <p:nvPr/>
        </p:nvSpPr>
        <p:spPr>
          <a:xfrm>
            <a:off x="4628850" y="495469"/>
            <a:ext cx="1294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GDAL, Geopandas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886C5-2362-5B20-C7D0-A225D333FE21}"/>
              </a:ext>
            </a:extLst>
          </p:cNvPr>
          <p:cNvSpPr txBox="1"/>
          <p:nvPr/>
        </p:nvSpPr>
        <p:spPr>
          <a:xfrm>
            <a:off x="9089570" y="358434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118C1F-17DB-CB19-4405-381491326308}"/>
              </a:ext>
            </a:extLst>
          </p:cNvPr>
          <p:cNvSpPr txBox="1"/>
          <p:nvPr/>
        </p:nvSpPr>
        <p:spPr>
          <a:xfrm>
            <a:off x="7412747" y="4816514"/>
            <a:ext cx="767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Rioxarray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2D51E5-815A-33F3-3CAA-E78FCF29E5C4}"/>
              </a:ext>
            </a:extLst>
          </p:cNvPr>
          <p:cNvSpPr txBox="1"/>
          <p:nvPr/>
        </p:nvSpPr>
        <p:spPr>
          <a:xfrm>
            <a:off x="7429787" y="5369793"/>
            <a:ext cx="767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3A44D9-1C9A-CF0F-919C-9AFC12D13CD8}"/>
              </a:ext>
            </a:extLst>
          </p:cNvPr>
          <p:cNvSpPr txBox="1"/>
          <p:nvPr/>
        </p:nvSpPr>
        <p:spPr>
          <a:xfrm>
            <a:off x="7467457" y="3976474"/>
            <a:ext cx="6884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FD7322-6DAB-A783-E3C9-4575CD7787F8}"/>
              </a:ext>
            </a:extLst>
          </p:cNvPr>
          <p:cNvSpPr txBox="1"/>
          <p:nvPr/>
        </p:nvSpPr>
        <p:spPr>
          <a:xfrm>
            <a:off x="2771431" y="4123142"/>
            <a:ext cx="18033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Geopandas, Rasterio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2507F9-877B-FED7-4A24-599FA03A4583}"/>
              </a:ext>
            </a:extLst>
          </p:cNvPr>
          <p:cNvSpPr txBox="1"/>
          <p:nvPr/>
        </p:nvSpPr>
        <p:spPr>
          <a:xfrm>
            <a:off x="4735150" y="4070013"/>
            <a:ext cx="1082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3F17F7F-484A-B098-1B7F-774507FA5740}"/>
              </a:ext>
            </a:extLst>
          </p:cNvPr>
          <p:cNvSpPr txBox="1"/>
          <p:nvPr/>
        </p:nvSpPr>
        <p:spPr>
          <a:xfrm>
            <a:off x="2833669" y="646938"/>
            <a:ext cx="898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Geopandas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7F75FA-D8E2-E280-31F0-C7A4DA8935BC}"/>
              </a:ext>
            </a:extLst>
          </p:cNvPr>
          <p:cNvSpPr/>
          <p:nvPr/>
        </p:nvSpPr>
        <p:spPr>
          <a:xfrm>
            <a:off x="7312718" y="1242134"/>
            <a:ext cx="1426710" cy="389673"/>
          </a:xfrm>
          <a:prstGeom prst="rect">
            <a:avLst/>
          </a:prstGeom>
          <a:solidFill>
            <a:srgbClr val="0B5E9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/>
              <a:t>Reclassify Relative Viewsheds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71B0EC-DB14-2BB6-8613-F601D2670642}"/>
              </a:ext>
            </a:extLst>
          </p:cNvPr>
          <p:cNvSpPr/>
          <p:nvPr/>
        </p:nvSpPr>
        <p:spPr>
          <a:xfrm>
            <a:off x="2720308" y="944928"/>
            <a:ext cx="1161136" cy="3618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Wind Turbine Locations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D46ACA6-6C91-D8C2-1698-3C7159B0558C}"/>
              </a:ext>
            </a:extLst>
          </p:cNvPr>
          <p:cNvSpPr/>
          <p:nvPr/>
        </p:nvSpPr>
        <p:spPr>
          <a:xfrm>
            <a:off x="4550728" y="4342609"/>
            <a:ext cx="1170022" cy="5362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Mean Visual Prominence Raster</a:t>
            </a: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2901D0C7-9A41-7BDC-72E6-D19514CBA07E}"/>
              </a:ext>
            </a:extLst>
          </p:cNvPr>
          <p:cNvSpPr txBox="1">
            <a:spLocks/>
          </p:cNvSpPr>
          <p:nvPr/>
        </p:nvSpPr>
        <p:spPr>
          <a:xfrm>
            <a:off x="-307885" y="1546"/>
            <a:ext cx="3480411" cy="696448"/>
          </a:xfrm>
          <a:prstGeom prst="rect">
            <a:avLst/>
          </a:prstGeom>
        </p:spPr>
        <p:txBody>
          <a:bodyPr vert="horz" lIns="0" tIns="45720" rIns="0" bIns="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sz="3400" dirty="0">
                <a:solidFill>
                  <a:schemeClr val="bg1"/>
                </a:solidFill>
              </a:rPr>
              <a:t>GIS Workflow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FCA448F-3656-1B49-DC34-765003995FC1}"/>
              </a:ext>
            </a:extLst>
          </p:cNvPr>
          <p:cNvCxnSpPr/>
          <p:nvPr/>
        </p:nvCxnSpPr>
        <p:spPr>
          <a:xfrm>
            <a:off x="288014" y="824370"/>
            <a:ext cx="4572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B08FE1D-06F3-7C03-E5A9-966002873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494944"/>
            <a:ext cx="6700085" cy="37798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22BA717-E78E-8FEC-6C75-BBB292115F05}"/>
              </a:ext>
            </a:extLst>
          </p:cNvPr>
          <p:cNvSpPr txBox="1"/>
          <p:nvPr/>
        </p:nvSpPr>
        <p:spPr>
          <a:xfrm>
            <a:off x="7568014" y="1710055"/>
            <a:ext cx="1140801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30F0935-F4BD-E6A5-1F73-341DAB11B55E}"/>
              </a:ext>
            </a:extLst>
          </p:cNvPr>
          <p:cNvSpPr txBox="1"/>
          <p:nvPr/>
        </p:nvSpPr>
        <p:spPr>
          <a:xfrm>
            <a:off x="7192651" y="2479817"/>
            <a:ext cx="142671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Raster Sum (Visual Exposure, Distance Zone)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9BFA3AD-E25A-C569-4E4B-3B613D9D1283}"/>
              </a:ext>
            </a:extLst>
          </p:cNvPr>
          <p:cNvSpPr txBox="1"/>
          <p:nvPr/>
        </p:nvSpPr>
        <p:spPr>
          <a:xfrm>
            <a:off x="7471894" y="2216047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Rioxarray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488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1F19408-1E83-0FFE-6B4F-A1F9833F7E91}"/>
              </a:ext>
            </a:extLst>
          </p:cNvPr>
          <p:cNvGrpSpPr/>
          <p:nvPr/>
        </p:nvGrpSpPr>
        <p:grpSpPr>
          <a:xfrm>
            <a:off x="3881444" y="1163887"/>
            <a:ext cx="255351" cy="546168"/>
            <a:chOff x="7334655" y="3041154"/>
            <a:chExt cx="817123" cy="174773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CA9C3BE-657F-2AD1-F2E4-18370BFB5F14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2D9D8C6-6260-0E73-C931-B12CB76994C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02C3633-30E5-9309-D074-3A9CD4716B02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6E65A00-1AE8-A836-C98D-0E0E6AE51654}"/>
              </a:ext>
            </a:extLst>
          </p:cNvPr>
          <p:cNvSpPr/>
          <p:nvPr/>
        </p:nvSpPr>
        <p:spPr>
          <a:xfrm>
            <a:off x="2720307" y="1487802"/>
            <a:ext cx="1161136" cy="3486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Digital Elevation Model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79EEE1-30F3-80E2-D03A-17A61475A6F1}"/>
              </a:ext>
            </a:extLst>
          </p:cNvPr>
          <p:cNvCxnSpPr>
            <a:cxnSpLocks/>
          </p:cNvCxnSpPr>
          <p:nvPr/>
        </p:nvCxnSpPr>
        <p:spPr>
          <a:xfrm>
            <a:off x="4136795" y="1425458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DC3674E-F5E9-1C22-72FE-283411A31FAE}"/>
              </a:ext>
            </a:extLst>
          </p:cNvPr>
          <p:cNvSpPr/>
          <p:nvPr/>
        </p:nvSpPr>
        <p:spPr>
          <a:xfrm>
            <a:off x="4615321" y="1230621"/>
            <a:ext cx="1229079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Compute Relative Viewsheds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16507E-63D8-9A6F-C4E4-089A29C4C955}"/>
              </a:ext>
            </a:extLst>
          </p:cNvPr>
          <p:cNvGrpSpPr/>
          <p:nvPr/>
        </p:nvGrpSpPr>
        <p:grpSpPr>
          <a:xfrm>
            <a:off x="6211783" y="815339"/>
            <a:ext cx="828675" cy="1243263"/>
            <a:chOff x="13942347" y="1404329"/>
            <a:chExt cx="2651760" cy="39784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DAABEEC-9439-9238-7D5A-702EE206268B}"/>
                </a:ext>
              </a:extLst>
            </p:cNvPr>
            <p:cNvSpPr/>
            <p:nvPr/>
          </p:nvSpPr>
          <p:spPr>
            <a:xfrm>
              <a:off x="13942347" y="1404329"/>
              <a:ext cx="2651760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Blade End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D030C39-6F3D-48BF-F71D-05158358979E}"/>
                </a:ext>
              </a:extLst>
            </p:cNvPr>
            <p:cNvSpPr/>
            <p:nvPr/>
          </p:nvSpPr>
          <p:spPr>
            <a:xfrm>
              <a:off x="13942347" y="2989340"/>
              <a:ext cx="2651760" cy="8694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Hub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2ACA013-30EE-A137-D153-4C36817F641C}"/>
                </a:ext>
              </a:extLst>
            </p:cNvPr>
            <p:cNvSpPr/>
            <p:nvPr/>
          </p:nvSpPr>
          <p:spPr>
            <a:xfrm>
              <a:off x="13942347" y="4267422"/>
              <a:ext cx="2651760" cy="11153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Rotor Sweep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DDEA8F2-495A-F5AC-49D7-520BBE1D3AC0}"/>
              </a:ext>
            </a:extLst>
          </p:cNvPr>
          <p:cNvSpPr txBox="1"/>
          <p:nvPr/>
        </p:nvSpPr>
        <p:spPr>
          <a:xfrm>
            <a:off x="4615322" y="886706"/>
            <a:ext cx="1328487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b="0" dirty="0"/>
              <a:t>Create for each location separately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0D2D6DB-FC12-C55C-2CA7-9D5AA72D3B89}"/>
              </a:ext>
            </a:extLst>
          </p:cNvPr>
          <p:cNvGrpSpPr/>
          <p:nvPr/>
        </p:nvGrpSpPr>
        <p:grpSpPr>
          <a:xfrm>
            <a:off x="5844398" y="994132"/>
            <a:ext cx="313063" cy="1043756"/>
            <a:chOff x="13596513" y="1697202"/>
            <a:chExt cx="1001802" cy="334001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C5BCFDD-C211-0502-4C81-D3B6204CB264}"/>
                </a:ext>
              </a:extLst>
            </p:cNvPr>
            <p:cNvCxnSpPr>
              <a:cxnSpLocks/>
            </p:cNvCxnSpPr>
            <p:nvPr/>
          </p:nvCxnSpPr>
          <p:spPr>
            <a:xfrm>
              <a:off x="13596513" y="3192380"/>
              <a:ext cx="328035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54BE10-2529-AAEB-C33F-E8008AEB4707}"/>
                </a:ext>
              </a:extLst>
            </p:cNvPr>
            <p:cNvCxnSpPr/>
            <p:nvPr/>
          </p:nvCxnSpPr>
          <p:spPr>
            <a:xfrm>
              <a:off x="13924547" y="1697202"/>
              <a:ext cx="0" cy="3340019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DAEBAB-50F3-EC14-7240-5F223A114274}"/>
                </a:ext>
              </a:extLst>
            </p:cNvPr>
            <p:cNvCxnSpPr/>
            <p:nvPr/>
          </p:nvCxnSpPr>
          <p:spPr>
            <a:xfrm>
              <a:off x="13924547" y="1697202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B2034BC-D08B-014A-9C29-6272AAF0ED56}"/>
                </a:ext>
              </a:extLst>
            </p:cNvPr>
            <p:cNvCxnSpPr/>
            <p:nvPr/>
          </p:nvCxnSpPr>
          <p:spPr>
            <a:xfrm>
              <a:off x="13924547" y="3192379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5C5603-9184-C308-ECD2-218AD0430B7F}"/>
                </a:ext>
              </a:extLst>
            </p:cNvPr>
            <p:cNvCxnSpPr/>
            <p:nvPr/>
          </p:nvCxnSpPr>
          <p:spPr>
            <a:xfrm>
              <a:off x="13917084" y="5037221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1" name="Right Brace 30">
            <a:extLst>
              <a:ext uri="{FF2B5EF4-FFF2-40B4-BE49-F238E27FC236}">
                <a16:creationId xmlns:a16="http://schemas.microsoft.com/office/drawing/2014/main" id="{84BEA15A-B461-9F5F-7BA6-DAE265CCFB98}"/>
              </a:ext>
            </a:extLst>
          </p:cNvPr>
          <p:cNvSpPr/>
          <p:nvPr/>
        </p:nvSpPr>
        <p:spPr>
          <a:xfrm>
            <a:off x="7097113" y="803826"/>
            <a:ext cx="149565" cy="1244663"/>
          </a:xfrm>
          <a:prstGeom prst="rightBrace">
            <a:avLst>
              <a:gd name="adj1" fmla="val 8333"/>
              <a:gd name="adj2" fmla="val 50466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563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1D15F7-7EAF-80FD-77A9-B48380B06E42}"/>
              </a:ext>
            </a:extLst>
          </p:cNvPr>
          <p:cNvCxnSpPr>
            <a:cxnSpLocks/>
          </p:cNvCxnSpPr>
          <p:nvPr/>
        </p:nvCxnSpPr>
        <p:spPr>
          <a:xfrm>
            <a:off x="8513053" y="1449503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0D1B267-7DF9-1D14-1C63-BBC5AA4B652F}"/>
              </a:ext>
            </a:extLst>
          </p:cNvPr>
          <p:cNvSpPr/>
          <p:nvPr/>
        </p:nvSpPr>
        <p:spPr>
          <a:xfrm>
            <a:off x="8991580" y="1242134"/>
            <a:ext cx="1117934" cy="389673"/>
          </a:xfrm>
          <a:prstGeom prst="rect">
            <a:avLst/>
          </a:prstGeom>
          <a:solidFill>
            <a:srgbClr val="0B5E9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/>
              <a:t>Merge Relative Viewsheds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511AE8-6108-64FB-04B1-5DDFBAD3F9FB}"/>
              </a:ext>
            </a:extLst>
          </p:cNvPr>
          <p:cNvSpPr txBox="1"/>
          <p:nvPr/>
        </p:nvSpPr>
        <p:spPr>
          <a:xfrm>
            <a:off x="8991580" y="654619"/>
            <a:ext cx="11179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Store maximum in each pixel and calculate for each wind turbine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6EB628-C365-2532-6BCB-0EB91BFCEF88}"/>
              </a:ext>
            </a:extLst>
          </p:cNvPr>
          <p:cNvSpPr txBox="1"/>
          <p:nvPr/>
        </p:nvSpPr>
        <p:spPr>
          <a:xfrm>
            <a:off x="7467457" y="650140"/>
            <a:ext cx="1226539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Blade End  [255:10]</a:t>
            </a:r>
          </a:p>
          <a:p>
            <a:r>
              <a:rPr lang="en-US" dirty="0"/>
              <a:t>Hub [255:20]</a:t>
            </a:r>
          </a:p>
          <a:p>
            <a:r>
              <a:rPr lang="en-US" dirty="0"/>
              <a:t>Rotor Sweep [255:30]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42EAE98-E4E4-6BD7-1511-19BEB3543D9B}"/>
              </a:ext>
            </a:extLst>
          </p:cNvPr>
          <p:cNvSpPr txBox="1"/>
          <p:nvPr/>
        </p:nvSpPr>
        <p:spPr>
          <a:xfrm>
            <a:off x="6105563" y="413464"/>
            <a:ext cx="142930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0 –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No Visibility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255 –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Complete Visibility</a:t>
            </a:r>
            <a:endParaRPr lang="en-US" sz="875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6A42892-DD65-4C8C-867A-71B1D8B184FD}"/>
              </a:ext>
            </a:extLst>
          </p:cNvPr>
          <p:cNvCxnSpPr>
            <a:cxnSpLocks/>
          </p:cNvCxnSpPr>
          <p:nvPr/>
        </p:nvCxnSpPr>
        <p:spPr>
          <a:xfrm>
            <a:off x="1298125" y="1174620"/>
            <a:ext cx="1643438" cy="0"/>
          </a:xfrm>
          <a:prstGeom prst="line">
            <a:avLst/>
          </a:prstGeom>
          <a:ln w="127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6A36958-AABF-EB7A-EB89-C4169C2C263C}"/>
              </a:ext>
            </a:extLst>
          </p:cNvPr>
          <p:cNvCxnSpPr>
            <a:cxnSpLocks/>
          </p:cNvCxnSpPr>
          <p:nvPr/>
        </p:nvCxnSpPr>
        <p:spPr>
          <a:xfrm>
            <a:off x="2083312" y="1174620"/>
            <a:ext cx="0" cy="1709325"/>
          </a:xfrm>
          <a:prstGeom prst="line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67B8211C-0D56-5087-7A10-9EE522A8158C}"/>
              </a:ext>
            </a:extLst>
          </p:cNvPr>
          <p:cNvSpPr/>
          <p:nvPr/>
        </p:nvSpPr>
        <p:spPr>
          <a:xfrm>
            <a:off x="1595243" y="2901065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Compute Multi Ring Buffer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58D4F3-3626-0072-2D49-4E4533D2E27B}"/>
              </a:ext>
            </a:extLst>
          </p:cNvPr>
          <p:cNvSpPr txBox="1"/>
          <p:nvPr/>
        </p:nvSpPr>
        <p:spPr>
          <a:xfrm>
            <a:off x="2147466" y="2071692"/>
            <a:ext cx="6644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Create for each location separately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8F96C0-F171-EDB8-ECD5-AE625B329A53}"/>
              </a:ext>
            </a:extLst>
          </p:cNvPr>
          <p:cNvCxnSpPr>
            <a:cxnSpLocks/>
          </p:cNvCxnSpPr>
          <p:nvPr/>
        </p:nvCxnSpPr>
        <p:spPr>
          <a:xfrm>
            <a:off x="2713177" y="3095902"/>
            <a:ext cx="66815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842767E-B40A-2CF1-EC28-DCFC32A0A9B5}"/>
              </a:ext>
            </a:extLst>
          </p:cNvPr>
          <p:cNvSpPr/>
          <p:nvPr/>
        </p:nvSpPr>
        <p:spPr>
          <a:xfrm>
            <a:off x="3382537" y="2865728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Rasterize Multi Ring Buffer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CB92C4-4D89-5E7F-ACC2-252530FD52F7}"/>
              </a:ext>
            </a:extLst>
          </p:cNvPr>
          <p:cNvSpPr txBox="1"/>
          <p:nvPr/>
        </p:nvSpPr>
        <p:spPr>
          <a:xfrm>
            <a:off x="1555271" y="3367647"/>
            <a:ext cx="1643437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 – 0.8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0.8 – 3.2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3.2 – 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8 – 16.1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16.1 – 32.2 KM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B80CCC-D366-1F6B-981C-7EC961E3594F}"/>
              </a:ext>
            </a:extLst>
          </p:cNvPr>
          <p:cNvSpPr txBox="1"/>
          <p:nvPr/>
        </p:nvSpPr>
        <p:spPr>
          <a:xfrm>
            <a:off x="3381327" y="3367647"/>
            <a:ext cx="1415716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2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4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5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53FEBB0-8930-FB50-C498-B63F10D8B755}"/>
              </a:ext>
            </a:extLst>
          </p:cNvPr>
          <p:cNvCxnSpPr>
            <a:cxnSpLocks/>
          </p:cNvCxnSpPr>
          <p:nvPr/>
        </p:nvCxnSpPr>
        <p:spPr>
          <a:xfrm flipH="1">
            <a:off x="8348769" y="3057802"/>
            <a:ext cx="116018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92DCD306-F6D9-DE66-1377-FFEF1D53EA81}"/>
              </a:ext>
            </a:extLst>
          </p:cNvPr>
          <p:cNvSpPr/>
          <p:nvPr/>
        </p:nvSpPr>
        <p:spPr>
          <a:xfrm>
            <a:off x="7233040" y="2865728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Merge </a:t>
            </a:r>
            <a:r>
              <a:rPr lang="en-US" sz="1125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Rasters</a:t>
            </a:r>
            <a:endParaRPr lang="en-US" sz="1125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6B4CDBC-3D49-8998-A728-DFFBC82D6AD1}"/>
              </a:ext>
            </a:extLst>
          </p:cNvPr>
          <p:cNvCxnSpPr>
            <a:cxnSpLocks/>
          </p:cNvCxnSpPr>
          <p:nvPr/>
        </p:nvCxnSpPr>
        <p:spPr>
          <a:xfrm>
            <a:off x="9508957" y="1631807"/>
            <a:ext cx="0" cy="70711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DCDBC15-91A7-9A03-0425-51005EFEFC3E}"/>
              </a:ext>
            </a:extLst>
          </p:cNvPr>
          <p:cNvSpPr/>
          <p:nvPr/>
        </p:nvSpPr>
        <p:spPr>
          <a:xfrm>
            <a:off x="8981401" y="2338917"/>
            <a:ext cx="1117934" cy="3886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Visual Exposure Raster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152FC1-2DEA-39C9-0CCD-874C45DC81B2}"/>
              </a:ext>
            </a:extLst>
          </p:cNvPr>
          <p:cNvCxnSpPr>
            <a:cxnSpLocks/>
          </p:cNvCxnSpPr>
          <p:nvPr/>
        </p:nvCxnSpPr>
        <p:spPr>
          <a:xfrm>
            <a:off x="9508957" y="2727537"/>
            <a:ext cx="0" cy="330265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3B21E85F-EF17-7C20-BDBA-A9ADD7C9050F}"/>
              </a:ext>
            </a:extLst>
          </p:cNvPr>
          <p:cNvSpPr/>
          <p:nvPr/>
        </p:nvSpPr>
        <p:spPr>
          <a:xfrm>
            <a:off x="4843965" y="287236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Distance Zone Raster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45D865F-2F05-BB04-F43D-A026090B3F64}"/>
              </a:ext>
            </a:extLst>
          </p:cNvPr>
          <p:cNvCxnSpPr>
            <a:cxnSpLocks/>
            <a:endCxn id="48" idx="3"/>
          </p:cNvCxnSpPr>
          <p:nvPr/>
        </p:nvCxnSpPr>
        <p:spPr>
          <a:xfrm flipH="1">
            <a:off x="4500471" y="3060565"/>
            <a:ext cx="334058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AFF6CF3-A8BD-F08E-F0D0-784A279B0A32}"/>
              </a:ext>
            </a:extLst>
          </p:cNvPr>
          <p:cNvCxnSpPr>
            <a:cxnSpLocks/>
            <a:stCxn id="74" idx="3"/>
          </p:cNvCxnSpPr>
          <p:nvPr/>
        </p:nvCxnSpPr>
        <p:spPr>
          <a:xfrm flipV="1">
            <a:off x="5961899" y="3060565"/>
            <a:ext cx="1271141" cy="663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242BB1B-8414-8C4A-16E5-D69FD4C771F4}"/>
              </a:ext>
            </a:extLst>
          </p:cNvPr>
          <p:cNvGrpSpPr/>
          <p:nvPr/>
        </p:nvGrpSpPr>
        <p:grpSpPr>
          <a:xfrm rot="16200000">
            <a:off x="7645340" y="2763026"/>
            <a:ext cx="257175" cy="1936418"/>
            <a:chOff x="7334655" y="3041154"/>
            <a:chExt cx="817123" cy="1747736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33D0F3F-00AA-FF4E-0ABD-7A72054E20FE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2B8C0B-582D-93B8-D1F4-021136E7C69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EA9C5E4-1CA5-8CCB-74B0-F2EE557AF5D3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D652289-6A02-CC01-1CCB-74E4DFD75328}"/>
              </a:ext>
            </a:extLst>
          </p:cNvPr>
          <p:cNvCxnSpPr>
            <a:cxnSpLocks/>
          </p:cNvCxnSpPr>
          <p:nvPr/>
        </p:nvCxnSpPr>
        <p:spPr>
          <a:xfrm>
            <a:off x="7742012" y="3255401"/>
            <a:ext cx="0" cy="347246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EDF0A71-AA16-91B1-E67E-F1244E4BCD72}"/>
              </a:ext>
            </a:extLst>
          </p:cNvPr>
          <p:cNvSpPr/>
          <p:nvPr/>
        </p:nvSpPr>
        <p:spPr>
          <a:xfrm>
            <a:off x="6267005" y="386215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as per Table 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1405A86-A2F2-76F7-C957-30D2083B7BE1}"/>
              </a:ext>
            </a:extLst>
          </p:cNvPr>
          <p:cNvSpPr/>
          <p:nvPr/>
        </p:nvSpPr>
        <p:spPr>
          <a:xfrm>
            <a:off x="8229155" y="386215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as per Table 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0DE6DD0-4672-7A92-0222-80B225F16FA5}"/>
              </a:ext>
            </a:extLst>
          </p:cNvPr>
          <p:cNvSpPr txBox="1"/>
          <p:nvPr/>
        </p:nvSpPr>
        <p:spPr>
          <a:xfrm>
            <a:off x="6802365" y="3639632"/>
            <a:ext cx="1233423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5912235-A9E8-E342-5436-EEE184BEF852}"/>
              </a:ext>
            </a:extLst>
          </p:cNvPr>
          <p:cNvSpPr txBox="1"/>
          <p:nvPr/>
        </p:nvSpPr>
        <p:spPr>
          <a:xfrm>
            <a:off x="8742137" y="3639380"/>
            <a:ext cx="985665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0BB5B10-4B7A-8F23-6A75-EB9225289001}"/>
              </a:ext>
            </a:extLst>
          </p:cNvPr>
          <p:cNvCxnSpPr>
            <a:cxnSpLocks/>
          </p:cNvCxnSpPr>
          <p:nvPr/>
        </p:nvCxnSpPr>
        <p:spPr>
          <a:xfrm>
            <a:off x="6852015" y="4251828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0E7FDA2-90D4-4800-DDB5-82AD1492FBE5}"/>
              </a:ext>
            </a:extLst>
          </p:cNvPr>
          <p:cNvCxnSpPr>
            <a:cxnSpLocks/>
          </p:cNvCxnSpPr>
          <p:nvPr/>
        </p:nvCxnSpPr>
        <p:spPr>
          <a:xfrm>
            <a:off x="8756594" y="4254293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7C788BDA-0DB5-D958-5628-3AC2692876AF}"/>
              </a:ext>
            </a:extLst>
          </p:cNvPr>
          <p:cNvSpPr/>
          <p:nvPr/>
        </p:nvSpPr>
        <p:spPr>
          <a:xfrm>
            <a:off x="6288049" y="4351556"/>
            <a:ext cx="1170022" cy="5175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Visual Prominence Raster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4475435-F21A-0D62-0583-90A00D2AD3D7}"/>
              </a:ext>
            </a:extLst>
          </p:cNvPr>
          <p:cNvSpPr/>
          <p:nvPr/>
        </p:nvSpPr>
        <p:spPr>
          <a:xfrm>
            <a:off x="8197627" y="4342608"/>
            <a:ext cx="1170022" cy="5265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Meaningful Visibility Raster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63356E3-C89E-308B-6849-B63CED0DA06E}"/>
              </a:ext>
            </a:extLst>
          </p:cNvPr>
          <p:cNvSpPr/>
          <p:nvPr/>
        </p:nvSpPr>
        <p:spPr>
          <a:xfrm>
            <a:off x="6263622" y="5095825"/>
            <a:ext cx="1183581" cy="5200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Cumulative Visual Prominence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5ECB8AD-0A17-78F3-86BD-B0B7B59C27C3}"/>
              </a:ext>
            </a:extLst>
          </p:cNvPr>
          <p:cNvCxnSpPr>
            <a:cxnSpLocks/>
          </p:cNvCxnSpPr>
          <p:nvPr/>
        </p:nvCxnSpPr>
        <p:spPr>
          <a:xfrm>
            <a:off x="6852015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0F82EB75-ED18-BB01-2DB1-C2F9BF24D167}"/>
              </a:ext>
            </a:extLst>
          </p:cNvPr>
          <p:cNvSpPr/>
          <p:nvPr/>
        </p:nvSpPr>
        <p:spPr>
          <a:xfrm>
            <a:off x="8229154" y="5095825"/>
            <a:ext cx="1138495" cy="5132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Cumulative Meaningful Visibility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DF74884-E7BD-40C4-259A-090D56241F3E}"/>
              </a:ext>
            </a:extLst>
          </p:cNvPr>
          <p:cNvGrpSpPr/>
          <p:nvPr/>
        </p:nvGrpSpPr>
        <p:grpSpPr>
          <a:xfrm rot="5400000">
            <a:off x="7747916" y="4786256"/>
            <a:ext cx="257175" cy="1936418"/>
            <a:chOff x="7334655" y="3041154"/>
            <a:chExt cx="817123" cy="1747736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42424A8-F260-0C84-2927-0C8D9C22FD7B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70A49C8-4BAC-851E-2ED7-786172DA545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846647C-3DA5-B43E-9B94-3630E0DA8591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391E903-BB79-DC36-917D-1E95DD576C93}"/>
              </a:ext>
            </a:extLst>
          </p:cNvPr>
          <p:cNvSpPr/>
          <p:nvPr/>
        </p:nvSpPr>
        <p:spPr>
          <a:xfrm>
            <a:off x="7296524" y="622436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 Division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01A2BB4-508E-4811-2853-01E3F3CE4FC0}"/>
              </a:ext>
            </a:extLst>
          </p:cNvPr>
          <p:cNvCxnSpPr>
            <a:cxnSpLocks/>
          </p:cNvCxnSpPr>
          <p:nvPr/>
        </p:nvCxnSpPr>
        <p:spPr>
          <a:xfrm>
            <a:off x="7811475" y="5883053"/>
            <a:ext cx="0" cy="328957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CC26952-1C85-8BE9-EC49-4532D27B23C4}"/>
              </a:ext>
            </a:extLst>
          </p:cNvPr>
          <p:cNvCxnSpPr>
            <a:cxnSpLocks/>
          </p:cNvCxnSpPr>
          <p:nvPr/>
        </p:nvCxnSpPr>
        <p:spPr>
          <a:xfrm>
            <a:off x="8782638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52C6682-0ADA-B2F7-C92E-5F6B28A940BA}"/>
              </a:ext>
            </a:extLst>
          </p:cNvPr>
          <p:cNvCxnSpPr>
            <a:cxnSpLocks/>
          </p:cNvCxnSpPr>
          <p:nvPr/>
        </p:nvCxnSpPr>
        <p:spPr>
          <a:xfrm>
            <a:off x="5135739" y="6436333"/>
            <a:ext cx="2176979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B86E466-744D-BD24-B62B-3E90BB152455}"/>
              </a:ext>
            </a:extLst>
          </p:cNvPr>
          <p:cNvCxnSpPr>
            <a:cxnSpLocks/>
          </p:cNvCxnSpPr>
          <p:nvPr/>
        </p:nvCxnSpPr>
        <p:spPr>
          <a:xfrm flipV="1">
            <a:off x="5135739" y="4901997"/>
            <a:ext cx="0" cy="1534336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643D44F-A09C-3720-08E4-3FC2D9849711}"/>
              </a:ext>
            </a:extLst>
          </p:cNvPr>
          <p:cNvCxnSpPr>
            <a:cxnSpLocks/>
          </p:cNvCxnSpPr>
          <p:nvPr/>
        </p:nvCxnSpPr>
        <p:spPr>
          <a:xfrm flipH="1">
            <a:off x="1295401" y="1185194"/>
            <a:ext cx="14418" cy="3515405"/>
          </a:xfrm>
          <a:prstGeom prst="line">
            <a:avLst/>
          </a:prstGeom>
          <a:ln>
            <a:tailEnd type="non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D8E37A9-C584-697A-D2C7-56E0A65498FE}"/>
              </a:ext>
            </a:extLst>
          </p:cNvPr>
          <p:cNvCxnSpPr>
            <a:cxnSpLocks/>
          </p:cNvCxnSpPr>
          <p:nvPr/>
        </p:nvCxnSpPr>
        <p:spPr>
          <a:xfrm flipV="1">
            <a:off x="1287946" y="4675666"/>
            <a:ext cx="1567550" cy="1435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4C4FD5F-A419-BAE8-AAFC-30F38083E2F5}"/>
              </a:ext>
            </a:extLst>
          </p:cNvPr>
          <p:cNvSpPr/>
          <p:nvPr/>
        </p:nvSpPr>
        <p:spPr>
          <a:xfrm>
            <a:off x="2855496" y="4495189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 Value Extraction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6532AC9-5595-C64D-1106-D137DA4D9A2E}"/>
              </a:ext>
            </a:extLst>
          </p:cNvPr>
          <p:cNvCxnSpPr>
            <a:cxnSpLocks/>
          </p:cNvCxnSpPr>
          <p:nvPr/>
        </p:nvCxnSpPr>
        <p:spPr>
          <a:xfrm flipV="1">
            <a:off x="3980095" y="4675666"/>
            <a:ext cx="854434" cy="14359"/>
          </a:xfrm>
          <a:prstGeom prst="line">
            <a:avLst/>
          </a:prstGeom>
          <a:ln>
            <a:headEnd type="triangle" w="lg" len="lg"/>
            <a:tailEnd type="non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6CC78E2-C374-959D-D880-6C8EE26B3118}"/>
              </a:ext>
            </a:extLst>
          </p:cNvPr>
          <p:cNvCxnSpPr>
            <a:cxnSpLocks/>
          </p:cNvCxnSpPr>
          <p:nvPr/>
        </p:nvCxnSpPr>
        <p:spPr>
          <a:xfrm>
            <a:off x="3381327" y="4901997"/>
            <a:ext cx="0" cy="554471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A8C42005-2B72-B492-6451-E6316E642657}"/>
              </a:ext>
            </a:extLst>
          </p:cNvPr>
          <p:cNvSpPr txBox="1"/>
          <p:nvPr/>
        </p:nvSpPr>
        <p:spPr>
          <a:xfrm>
            <a:off x="1678559" y="4473614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Final Step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A25772A9-D0D0-B277-0689-4B1AED5B8936}"/>
              </a:ext>
            </a:extLst>
          </p:cNvPr>
          <p:cNvSpPr/>
          <p:nvPr/>
        </p:nvSpPr>
        <p:spPr>
          <a:xfrm>
            <a:off x="2826914" y="5456468"/>
            <a:ext cx="1170022" cy="5959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Turbine Visual Prominence Bubble Plot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EDDCB7-3F3A-FB6A-9B27-66279FFF5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85" y="1915424"/>
            <a:ext cx="865197" cy="9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D66D740-781B-9E23-AF27-893788F3B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486" y="1587894"/>
            <a:ext cx="1765225" cy="150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D59AA3D-067D-30A9-DFFB-E16EC5999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97" y="4927673"/>
            <a:ext cx="1782760" cy="128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EA126B-3975-38B6-4724-496F77EB4987}"/>
              </a:ext>
            </a:extLst>
          </p:cNvPr>
          <p:cNvSpPr txBox="1"/>
          <p:nvPr/>
        </p:nvSpPr>
        <p:spPr>
          <a:xfrm>
            <a:off x="3443808" y="5157856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Geopandas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FEF67-08BD-C315-20DF-B1C67BA5D233}"/>
              </a:ext>
            </a:extLst>
          </p:cNvPr>
          <p:cNvSpPr txBox="1"/>
          <p:nvPr/>
        </p:nvSpPr>
        <p:spPr>
          <a:xfrm>
            <a:off x="2943770" y="1830452"/>
            <a:ext cx="660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0E158F-FADC-A277-937B-6FA8C6512599}"/>
              </a:ext>
            </a:extLst>
          </p:cNvPr>
          <p:cNvSpPr txBox="1"/>
          <p:nvPr/>
        </p:nvSpPr>
        <p:spPr>
          <a:xfrm>
            <a:off x="2145189" y="2609338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Shapely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C289BE-1BD1-4E1E-5D6B-C37BA27BF63E}"/>
              </a:ext>
            </a:extLst>
          </p:cNvPr>
          <p:cNvSpPr txBox="1"/>
          <p:nvPr/>
        </p:nvSpPr>
        <p:spPr>
          <a:xfrm>
            <a:off x="3603903" y="2621891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88A88-80A9-4125-8A22-384D6DD9311C}"/>
              </a:ext>
            </a:extLst>
          </p:cNvPr>
          <p:cNvSpPr txBox="1"/>
          <p:nvPr/>
        </p:nvSpPr>
        <p:spPr>
          <a:xfrm>
            <a:off x="4628850" y="495469"/>
            <a:ext cx="1294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GDAL, Geopandas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886C5-2362-5B20-C7D0-A225D333FE21}"/>
              </a:ext>
            </a:extLst>
          </p:cNvPr>
          <p:cNvSpPr txBox="1"/>
          <p:nvPr/>
        </p:nvSpPr>
        <p:spPr>
          <a:xfrm>
            <a:off x="9089570" y="358434"/>
            <a:ext cx="7427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118C1F-17DB-CB19-4405-381491326308}"/>
              </a:ext>
            </a:extLst>
          </p:cNvPr>
          <p:cNvSpPr txBox="1"/>
          <p:nvPr/>
        </p:nvSpPr>
        <p:spPr>
          <a:xfrm>
            <a:off x="7412747" y="4816514"/>
            <a:ext cx="767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Rioxarray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2D51E5-815A-33F3-3CAA-E78FCF29E5C4}"/>
              </a:ext>
            </a:extLst>
          </p:cNvPr>
          <p:cNvSpPr txBox="1"/>
          <p:nvPr/>
        </p:nvSpPr>
        <p:spPr>
          <a:xfrm>
            <a:off x="7429787" y="5369793"/>
            <a:ext cx="767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3A44D9-1C9A-CF0F-919C-9AFC12D13CD8}"/>
              </a:ext>
            </a:extLst>
          </p:cNvPr>
          <p:cNvSpPr txBox="1"/>
          <p:nvPr/>
        </p:nvSpPr>
        <p:spPr>
          <a:xfrm>
            <a:off x="7467457" y="3976474"/>
            <a:ext cx="6884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FD7322-6DAB-A783-E3C9-4575CD7787F8}"/>
              </a:ext>
            </a:extLst>
          </p:cNvPr>
          <p:cNvSpPr txBox="1"/>
          <p:nvPr/>
        </p:nvSpPr>
        <p:spPr>
          <a:xfrm>
            <a:off x="2771431" y="4123142"/>
            <a:ext cx="18033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Geopandas, Rasterio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2507F9-877B-FED7-4A24-599FA03A4583}"/>
              </a:ext>
            </a:extLst>
          </p:cNvPr>
          <p:cNvSpPr txBox="1"/>
          <p:nvPr/>
        </p:nvSpPr>
        <p:spPr>
          <a:xfrm>
            <a:off x="4735150" y="4070013"/>
            <a:ext cx="1082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3F17F7F-484A-B098-1B7F-774507FA5740}"/>
              </a:ext>
            </a:extLst>
          </p:cNvPr>
          <p:cNvSpPr txBox="1"/>
          <p:nvPr/>
        </p:nvSpPr>
        <p:spPr>
          <a:xfrm>
            <a:off x="2833669" y="646938"/>
            <a:ext cx="898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Geopandas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7F75FA-D8E2-E280-31F0-C7A4DA8935BC}"/>
              </a:ext>
            </a:extLst>
          </p:cNvPr>
          <p:cNvSpPr/>
          <p:nvPr/>
        </p:nvSpPr>
        <p:spPr>
          <a:xfrm>
            <a:off x="7312718" y="1242134"/>
            <a:ext cx="1426710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Relative Viewsheds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71B0EC-DB14-2BB6-8613-F601D2670642}"/>
              </a:ext>
            </a:extLst>
          </p:cNvPr>
          <p:cNvSpPr/>
          <p:nvPr/>
        </p:nvSpPr>
        <p:spPr>
          <a:xfrm>
            <a:off x="2720308" y="944928"/>
            <a:ext cx="1161136" cy="3618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Wind Turbine Locations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D46ACA6-6C91-D8C2-1698-3C7159B0558C}"/>
              </a:ext>
            </a:extLst>
          </p:cNvPr>
          <p:cNvSpPr/>
          <p:nvPr/>
        </p:nvSpPr>
        <p:spPr>
          <a:xfrm>
            <a:off x="4550728" y="4342609"/>
            <a:ext cx="1170022" cy="5362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Mean Visual Prominence Raster</a:t>
            </a: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2901D0C7-9A41-7BDC-72E6-D19514CBA07E}"/>
              </a:ext>
            </a:extLst>
          </p:cNvPr>
          <p:cNvSpPr txBox="1">
            <a:spLocks/>
          </p:cNvSpPr>
          <p:nvPr/>
        </p:nvSpPr>
        <p:spPr>
          <a:xfrm>
            <a:off x="-307885" y="1546"/>
            <a:ext cx="3480411" cy="696448"/>
          </a:xfrm>
          <a:prstGeom prst="rect">
            <a:avLst/>
          </a:prstGeom>
        </p:spPr>
        <p:txBody>
          <a:bodyPr vert="horz" lIns="0" tIns="45720" rIns="0" bIns="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sz="3400" dirty="0">
                <a:solidFill>
                  <a:schemeClr val="bg1"/>
                </a:solidFill>
              </a:rPr>
              <a:t>GIS Workflow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FCA448F-3656-1B49-DC34-765003995FC1}"/>
              </a:ext>
            </a:extLst>
          </p:cNvPr>
          <p:cNvCxnSpPr/>
          <p:nvPr/>
        </p:nvCxnSpPr>
        <p:spPr>
          <a:xfrm>
            <a:off x="288014" y="824370"/>
            <a:ext cx="4572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B08FE1D-06F3-7C03-E5A9-966002873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494944"/>
            <a:ext cx="6700085" cy="37798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A780E5E-CA34-AC70-10F8-7932F618B6BD}"/>
              </a:ext>
            </a:extLst>
          </p:cNvPr>
          <p:cNvSpPr txBox="1"/>
          <p:nvPr/>
        </p:nvSpPr>
        <p:spPr>
          <a:xfrm>
            <a:off x="7568014" y="1710055"/>
            <a:ext cx="1140801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F742ACA-A565-0C15-2965-69CF2D9F4396}"/>
              </a:ext>
            </a:extLst>
          </p:cNvPr>
          <p:cNvSpPr txBox="1"/>
          <p:nvPr/>
        </p:nvSpPr>
        <p:spPr>
          <a:xfrm>
            <a:off x="7192651" y="2479817"/>
            <a:ext cx="142671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Raster Sum (Visual Exposure, Distance Zone)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BE90972-9696-DCC7-7EEC-07E08BF0F114}"/>
              </a:ext>
            </a:extLst>
          </p:cNvPr>
          <p:cNvSpPr txBox="1"/>
          <p:nvPr/>
        </p:nvSpPr>
        <p:spPr>
          <a:xfrm>
            <a:off x="7471894" y="2216047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Rioxarray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278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1F19408-1E83-0FFE-6B4F-A1F9833F7E91}"/>
              </a:ext>
            </a:extLst>
          </p:cNvPr>
          <p:cNvGrpSpPr/>
          <p:nvPr/>
        </p:nvGrpSpPr>
        <p:grpSpPr>
          <a:xfrm>
            <a:off x="3881444" y="1163887"/>
            <a:ext cx="255351" cy="546168"/>
            <a:chOff x="7334655" y="3041154"/>
            <a:chExt cx="817123" cy="174773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CA9C3BE-657F-2AD1-F2E4-18370BFB5F14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2D9D8C6-6260-0E73-C931-B12CB76994C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02C3633-30E5-9309-D074-3A9CD4716B02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6E65A00-1AE8-A836-C98D-0E0E6AE51654}"/>
              </a:ext>
            </a:extLst>
          </p:cNvPr>
          <p:cNvSpPr/>
          <p:nvPr/>
        </p:nvSpPr>
        <p:spPr>
          <a:xfrm>
            <a:off x="2720307" y="1487802"/>
            <a:ext cx="1161136" cy="3486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Digital Elevation Model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79EEE1-30F3-80E2-D03A-17A61475A6F1}"/>
              </a:ext>
            </a:extLst>
          </p:cNvPr>
          <p:cNvCxnSpPr>
            <a:cxnSpLocks/>
          </p:cNvCxnSpPr>
          <p:nvPr/>
        </p:nvCxnSpPr>
        <p:spPr>
          <a:xfrm>
            <a:off x="4136795" y="1425458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DC3674E-F5E9-1C22-72FE-283411A31FAE}"/>
              </a:ext>
            </a:extLst>
          </p:cNvPr>
          <p:cNvSpPr/>
          <p:nvPr/>
        </p:nvSpPr>
        <p:spPr>
          <a:xfrm>
            <a:off x="4615321" y="1230621"/>
            <a:ext cx="1229079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Compute Relative Viewsheds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16507E-63D8-9A6F-C4E4-089A29C4C955}"/>
              </a:ext>
            </a:extLst>
          </p:cNvPr>
          <p:cNvGrpSpPr/>
          <p:nvPr/>
        </p:nvGrpSpPr>
        <p:grpSpPr>
          <a:xfrm>
            <a:off x="6211783" y="815339"/>
            <a:ext cx="828675" cy="1243263"/>
            <a:chOff x="13942347" y="1404329"/>
            <a:chExt cx="2651760" cy="39784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DAABEEC-9439-9238-7D5A-702EE206268B}"/>
                </a:ext>
              </a:extLst>
            </p:cNvPr>
            <p:cNvSpPr/>
            <p:nvPr/>
          </p:nvSpPr>
          <p:spPr>
            <a:xfrm>
              <a:off x="13942347" y="1404329"/>
              <a:ext cx="2651760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Blade End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D030C39-6F3D-48BF-F71D-05158358979E}"/>
                </a:ext>
              </a:extLst>
            </p:cNvPr>
            <p:cNvSpPr/>
            <p:nvPr/>
          </p:nvSpPr>
          <p:spPr>
            <a:xfrm>
              <a:off x="13942347" y="2989340"/>
              <a:ext cx="2651760" cy="8694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Hub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2ACA013-30EE-A137-D153-4C36817F641C}"/>
                </a:ext>
              </a:extLst>
            </p:cNvPr>
            <p:cNvSpPr/>
            <p:nvPr/>
          </p:nvSpPr>
          <p:spPr>
            <a:xfrm>
              <a:off x="13942347" y="4267422"/>
              <a:ext cx="2651760" cy="11153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Rotor Sweep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DDEA8F2-495A-F5AC-49D7-520BBE1D3AC0}"/>
              </a:ext>
            </a:extLst>
          </p:cNvPr>
          <p:cNvSpPr txBox="1"/>
          <p:nvPr/>
        </p:nvSpPr>
        <p:spPr>
          <a:xfrm>
            <a:off x="4615322" y="886706"/>
            <a:ext cx="1328487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b="0" dirty="0"/>
              <a:t>Create for each location separately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0D2D6DB-FC12-C55C-2CA7-9D5AA72D3B89}"/>
              </a:ext>
            </a:extLst>
          </p:cNvPr>
          <p:cNvGrpSpPr/>
          <p:nvPr/>
        </p:nvGrpSpPr>
        <p:grpSpPr>
          <a:xfrm>
            <a:off x="5844398" y="994132"/>
            <a:ext cx="313063" cy="1043756"/>
            <a:chOff x="13596513" y="1697202"/>
            <a:chExt cx="1001802" cy="334001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C5BCFDD-C211-0502-4C81-D3B6204CB264}"/>
                </a:ext>
              </a:extLst>
            </p:cNvPr>
            <p:cNvCxnSpPr>
              <a:cxnSpLocks/>
            </p:cNvCxnSpPr>
            <p:nvPr/>
          </p:nvCxnSpPr>
          <p:spPr>
            <a:xfrm>
              <a:off x="13596513" y="3192380"/>
              <a:ext cx="328035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54BE10-2529-AAEB-C33F-E8008AEB4707}"/>
                </a:ext>
              </a:extLst>
            </p:cNvPr>
            <p:cNvCxnSpPr/>
            <p:nvPr/>
          </p:nvCxnSpPr>
          <p:spPr>
            <a:xfrm>
              <a:off x="13924547" y="1697202"/>
              <a:ext cx="0" cy="3340019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DAEBAB-50F3-EC14-7240-5F223A114274}"/>
                </a:ext>
              </a:extLst>
            </p:cNvPr>
            <p:cNvCxnSpPr/>
            <p:nvPr/>
          </p:nvCxnSpPr>
          <p:spPr>
            <a:xfrm>
              <a:off x="13924547" y="1697202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B2034BC-D08B-014A-9C29-6272AAF0ED56}"/>
                </a:ext>
              </a:extLst>
            </p:cNvPr>
            <p:cNvCxnSpPr/>
            <p:nvPr/>
          </p:nvCxnSpPr>
          <p:spPr>
            <a:xfrm>
              <a:off x="13924547" y="3192379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5C5603-9184-C308-ECD2-218AD0430B7F}"/>
                </a:ext>
              </a:extLst>
            </p:cNvPr>
            <p:cNvCxnSpPr/>
            <p:nvPr/>
          </p:nvCxnSpPr>
          <p:spPr>
            <a:xfrm>
              <a:off x="13917084" y="5037221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1" name="Right Brace 30">
            <a:extLst>
              <a:ext uri="{FF2B5EF4-FFF2-40B4-BE49-F238E27FC236}">
                <a16:creationId xmlns:a16="http://schemas.microsoft.com/office/drawing/2014/main" id="{84BEA15A-B461-9F5F-7BA6-DAE265CCFB98}"/>
              </a:ext>
            </a:extLst>
          </p:cNvPr>
          <p:cNvSpPr/>
          <p:nvPr/>
        </p:nvSpPr>
        <p:spPr>
          <a:xfrm>
            <a:off x="7097113" y="803826"/>
            <a:ext cx="149565" cy="1244663"/>
          </a:xfrm>
          <a:prstGeom prst="rightBrace">
            <a:avLst>
              <a:gd name="adj1" fmla="val 8333"/>
              <a:gd name="adj2" fmla="val 50466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563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1D15F7-7EAF-80FD-77A9-B48380B06E42}"/>
              </a:ext>
            </a:extLst>
          </p:cNvPr>
          <p:cNvCxnSpPr>
            <a:cxnSpLocks/>
          </p:cNvCxnSpPr>
          <p:nvPr/>
        </p:nvCxnSpPr>
        <p:spPr>
          <a:xfrm>
            <a:off x="8513053" y="1449503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0D1B267-7DF9-1D14-1C63-BBC5AA4B652F}"/>
              </a:ext>
            </a:extLst>
          </p:cNvPr>
          <p:cNvSpPr/>
          <p:nvPr/>
        </p:nvSpPr>
        <p:spPr>
          <a:xfrm>
            <a:off x="8991580" y="1242134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Merge Relative Viewsheds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511AE8-6108-64FB-04B1-5DDFBAD3F9FB}"/>
              </a:ext>
            </a:extLst>
          </p:cNvPr>
          <p:cNvSpPr txBox="1"/>
          <p:nvPr/>
        </p:nvSpPr>
        <p:spPr>
          <a:xfrm>
            <a:off x="8991580" y="654619"/>
            <a:ext cx="11179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b="0" dirty="0"/>
              <a:t>Store maximum in each pixel and calculate for each wind turbine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BDA5C1-9AD5-A0AF-1CD0-F0FA4E936DB1}"/>
              </a:ext>
            </a:extLst>
          </p:cNvPr>
          <p:cNvSpPr txBox="1"/>
          <p:nvPr/>
        </p:nvSpPr>
        <p:spPr>
          <a:xfrm>
            <a:off x="7568014" y="1710055"/>
            <a:ext cx="1140801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6EB628-C365-2532-6BCB-0EB91BFCEF88}"/>
              </a:ext>
            </a:extLst>
          </p:cNvPr>
          <p:cNvSpPr txBox="1"/>
          <p:nvPr/>
        </p:nvSpPr>
        <p:spPr>
          <a:xfrm>
            <a:off x="7467457" y="650140"/>
            <a:ext cx="1226539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Blade End  [255:10]</a:t>
            </a:r>
          </a:p>
          <a:p>
            <a:r>
              <a:rPr lang="en-US" dirty="0"/>
              <a:t>Hub [255:20]</a:t>
            </a:r>
          </a:p>
          <a:p>
            <a:r>
              <a:rPr lang="en-US" dirty="0"/>
              <a:t>Rotor Sweep [255:30]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42EAE98-E4E4-6BD7-1511-19BEB3543D9B}"/>
              </a:ext>
            </a:extLst>
          </p:cNvPr>
          <p:cNvSpPr txBox="1"/>
          <p:nvPr/>
        </p:nvSpPr>
        <p:spPr>
          <a:xfrm>
            <a:off x="6105563" y="413464"/>
            <a:ext cx="142930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0 –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No Visibility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255 –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Complete Visibility</a:t>
            </a:r>
            <a:endParaRPr lang="en-US" sz="875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6A42892-DD65-4C8C-867A-71B1D8B184FD}"/>
              </a:ext>
            </a:extLst>
          </p:cNvPr>
          <p:cNvCxnSpPr>
            <a:cxnSpLocks/>
          </p:cNvCxnSpPr>
          <p:nvPr/>
        </p:nvCxnSpPr>
        <p:spPr>
          <a:xfrm>
            <a:off x="1298125" y="1174620"/>
            <a:ext cx="1643438" cy="0"/>
          </a:xfrm>
          <a:prstGeom prst="line">
            <a:avLst/>
          </a:prstGeom>
          <a:ln w="127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6A36958-AABF-EB7A-EB89-C4169C2C263C}"/>
              </a:ext>
            </a:extLst>
          </p:cNvPr>
          <p:cNvCxnSpPr>
            <a:cxnSpLocks/>
          </p:cNvCxnSpPr>
          <p:nvPr/>
        </p:nvCxnSpPr>
        <p:spPr>
          <a:xfrm>
            <a:off x="2083312" y="1174620"/>
            <a:ext cx="0" cy="1709325"/>
          </a:xfrm>
          <a:prstGeom prst="line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67B8211C-0D56-5087-7A10-9EE522A8158C}"/>
              </a:ext>
            </a:extLst>
          </p:cNvPr>
          <p:cNvSpPr/>
          <p:nvPr/>
        </p:nvSpPr>
        <p:spPr>
          <a:xfrm>
            <a:off x="1595243" y="2901065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Compute Multi Ring Buffer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58D4F3-3626-0072-2D49-4E4533D2E27B}"/>
              </a:ext>
            </a:extLst>
          </p:cNvPr>
          <p:cNvSpPr txBox="1"/>
          <p:nvPr/>
        </p:nvSpPr>
        <p:spPr>
          <a:xfrm>
            <a:off x="2147466" y="2071692"/>
            <a:ext cx="6644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Create for each location separately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8F96C0-F171-EDB8-ECD5-AE625B329A53}"/>
              </a:ext>
            </a:extLst>
          </p:cNvPr>
          <p:cNvCxnSpPr>
            <a:cxnSpLocks/>
          </p:cNvCxnSpPr>
          <p:nvPr/>
        </p:nvCxnSpPr>
        <p:spPr>
          <a:xfrm>
            <a:off x="2713177" y="3095902"/>
            <a:ext cx="66815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842767E-B40A-2CF1-EC28-DCFC32A0A9B5}"/>
              </a:ext>
            </a:extLst>
          </p:cNvPr>
          <p:cNvSpPr/>
          <p:nvPr/>
        </p:nvSpPr>
        <p:spPr>
          <a:xfrm>
            <a:off x="3382537" y="2865728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Rasterize Multi Ring Buffer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CB92C4-4D89-5E7F-ACC2-252530FD52F7}"/>
              </a:ext>
            </a:extLst>
          </p:cNvPr>
          <p:cNvSpPr txBox="1"/>
          <p:nvPr/>
        </p:nvSpPr>
        <p:spPr>
          <a:xfrm>
            <a:off x="1555271" y="3367647"/>
            <a:ext cx="1643437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 – 0.8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0.8 – 3.2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3.2 – 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8 – 16.1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16.1 – 32.2 KM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B80CCC-D366-1F6B-981C-7EC961E3594F}"/>
              </a:ext>
            </a:extLst>
          </p:cNvPr>
          <p:cNvSpPr txBox="1"/>
          <p:nvPr/>
        </p:nvSpPr>
        <p:spPr>
          <a:xfrm>
            <a:off x="3381327" y="3367647"/>
            <a:ext cx="1415716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2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4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5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53FEBB0-8930-FB50-C498-B63F10D8B755}"/>
              </a:ext>
            </a:extLst>
          </p:cNvPr>
          <p:cNvCxnSpPr>
            <a:cxnSpLocks/>
          </p:cNvCxnSpPr>
          <p:nvPr/>
        </p:nvCxnSpPr>
        <p:spPr>
          <a:xfrm flipH="1">
            <a:off x="8348769" y="3057802"/>
            <a:ext cx="116018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92DCD306-F6D9-DE66-1377-FFEF1D53EA81}"/>
              </a:ext>
            </a:extLst>
          </p:cNvPr>
          <p:cNvSpPr/>
          <p:nvPr/>
        </p:nvSpPr>
        <p:spPr>
          <a:xfrm>
            <a:off x="7233040" y="2865728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Merge </a:t>
            </a:r>
            <a:r>
              <a:rPr lang="en-US" sz="1125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Rasters</a:t>
            </a:r>
            <a:endParaRPr lang="en-US" sz="1125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6B4CDBC-3D49-8998-A728-DFFBC82D6AD1}"/>
              </a:ext>
            </a:extLst>
          </p:cNvPr>
          <p:cNvCxnSpPr>
            <a:cxnSpLocks/>
          </p:cNvCxnSpPr>
          <p:nvPr/>
        </p:nvCxnSpPr>
        <p:spPr>
          <a:xfrm>
            <a:off x="9508957" y="1631807"/>
            <a:ext cx="0" cy="70711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DCDBC15-91A7-9A03-0425-51005EFEFC3E}"/>
              </a:ext>
            </a:extLst>
          </p:cNvPr>
          <p:cNvSpPr/>
          <p:nvPr/>
        </p:nvSpPr>
        <p:spPr>
          <a:xfrm>
            <a:off x="8981401" y="2338917"/>
            <a:ext cx="1117934" cy="388620"/>
          </a:xfrm>
          <a:prstGeom prst="rect">
            <a:avLst/>
          </a:prstGeom>
          <a:solidFill>
            <a:srgbClr val="0B5E9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/>
              <a:t>Visual Exposure Raster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152FC1-2DEA-39C9-0CCD-874C45DC81B2}"/>
              </a:ext>
            </a:extLst>
          </p:cNvPr>
          <p:cNvCxnSpPr>
            <a:cxnSpLocks/>
          </p:cNvCxnSpPr>
          <p:nvPr/>
        </p:nvCxnSpPr>
        <p:spPr>
          <a:xfrm>
            <a:off x="9508957" y="2727537"/>
            <a:ext cx="0" cy="330265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3B21E85F-EF17-7C20-BDBA-A9ADD7C9050F}"/>
              </a:ext>
            </a:extLst>
          </p:cNvPr>
          <p:cNvSpPr/>
          <p:nvPr/>
        </p:nvSpPr>
        <p:spPr>
          <a:xfrm>
            <a:off x="4843965" y="287236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Distance Zone Raster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45D865F-2F05-BB04-F43D-A026090B3F64}"/>
              </a:ext>
            </a:extLst>
          </p:cNvPr>
          <p:cNvCxnSpPr>
            <a:cxnSpLocks/>
            <a:endCxn id="48" idx="3"/>
          </p:cNvCxnSpPr>
          <p:nvPr/>
        </p:nvCxnSpPr>
        <p:spPr>
          <a:xfrm flipH="1">
            <a:off x="4500471" y="3060565"/>
            <a:ext cx="334058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AFF6CF3-A8BD-F08E-F0D0-784A279B0A32}"/>
              </a:ext>
            </a:extLst>
          </p:cNvPr>
          <p:cNvCxnSpPr>
            <a:cxnSpLocks/>
            <a:stCxn id="74" idx="3"/>
          </p:cNvCxnSpPr>
          <p:nvPr/>
        </p:nvCxnSpPr>
        <p:spPr>
          <a:xfrm flipV="1">
            <a:off x="5961899" y="3060565"/>
            <a:ext cx="1271141" cy="663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E8142EEE-0916-786B-1229-B9C005FF22CA}"/>
              </a:ext>
            </a:extLst>
          </p:cNvPr>
          <p:cNvSpPr txBox="1"/>
          <p:nvPr/>
        </p:nvSpPr>
        <p:spPr>
          <a:xfrm>
            <a:off x="7192651" y="2479817"/>
            <a:ext cx="142671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Raster Sum (Visual Exposure, Distance Zone)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242BB1B-8414-8C4A-16E5-D69FD4C771F4}"/>
              </a:ext>
            </a:extLst>
          </p:cNvPr>
          <p:cNvGrpSpPr/>
          <p:nvPr/>
        </p:nvGrpSpPr>
        <p:grpSpPr>
          <a:xfrm rot="16200000">
            <a:off x="7645340" y="2763026"/>
            <a:ext cx="257175" cy="1936418"/>
            <a:chOff x="7334655" y="3041154"/>
            <a:chExt cx="817123" cy="1747736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33D0F3F-00AA-FF4E-0ABD-7A72054E20FE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2B8C0B-582D-93B8-D1F4-021136E7C69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EA9C5E4-1CA5-8CCB-74B0-F2EE557AF5D3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D652289-6A02-CC01-1CCB-74E4DFD75328}"/>
              </a:ext>
            </a:extLst>
          </p:cNvPr>
          <p:cNvCxnSpPr>
            <a:cxnSpLocks/>
          </p:cNvCxnSpPr>
          <p:nvPr/>
        </p:nvCxnSpPr>
        <p:spPr>
          <a:xfrm>
            <a:off x="7742012" y="3255401"/>
            <a:ext cx="0" cy="347246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EDF0A71-AA16-91B1-E67E-F1244E4BCD72}"/>
              </a:ext>
            </a:extLst>
          </p:cNvPr>
          <p:cNvSpPr/>
          <p:nvPr/>
        </p:nvSpPr>
        <p:spPr>
          <a:xfrm>
            <a:off x="6267005" y="386215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as per Table 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1405A86-A2F2-76F7-C957-30D2083B7BE1}"/>
              </a:ext>
            </a:extLst>
          </p:cNvPr>
          <p:cNvSpPr/>
          <p:nvPr/>
        </p:nvSpPr>
        <p:spPr>
          <a:xfrm>
            <a:off x="8229155" y="386215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as per Table 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0DE6DD0-4672-7A92-0222-80B225F16FA5}"/>
              </a:ext>
            </a:extLst>
          </p:cNvPr>
          <p:cNvSpPr txBox="1"/>
          <p:nvPr/>
        </p:nvSpPr>
        <p:spPr>
          <a:xfrm>
            <a:off x="6802365" y="3639632"/>
            <a:ext cx="1233423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5912235-A9E8-E342-5436-EEE184BEF852}"/>
              </a:ext>
            </a:extLst>
          </p:cNvPr>
          <p:cNvSpPr txBox="1"/>
          <p:nvPr/>
        </p:nvSpPr>
        <p:spPr>
          <a:xfrm>
            <a:off x="8742137" y="3639380"/>
            <a:ext cx="985665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0BB5B10-4B7A-8F23-6A75-EB9225289001}"/>
              </a:ext>
            </a:extLst>
          </p:cNvPr>
          <p:cNvCxnSpPr>
            <a:cxnSpLocks/>
          </p:cNvCxnSpPr>
          <p:nvPr/>
        </p:nvCxnSpPr>
        <p:spPr>
          <a:xfrm>
            <a:off x="6852015" y="4251828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0E7FDA2-90D4-4800-DDB5-82AD1492FBE5}"/>
              </a:ext>
            </a:extLst>
          </p:cNvPr>
          <p:cNvCxnSpPr>
            <a:cxnSpLocks/>
          </p:cNvCxnSpPr>
          <p:nvPr/>
        </p:nvCxnSpPr>
        <p:spPr>
          <a:xfrm>
            <a:off x="8756594" y="4254293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7C788BDA-0DB5-D958-5628-3AC2692876AF}"/>
              </a:ext>
            </a:extLst>
          </p:cNvPr>
          <p:cNvSpPr/>
          <p:nvPr/>
        </p:nvSpPr>
        <p:spPr>
          <a:xfrm>
            <a:off x="6288049" y="4351556"/>
            <a:ext cx="1170022" cy="5175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Visual Prominence Raster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4475435-F21A-0D62-0583-90A00D2AD3D7}"/>
              </a:ext>
            </a:extLst>
          </p:cNvPr>
          <p:cNvSpPr/>
          <p:nvPr/>
        </p:nvSpPr>
        <p:spPr>
          <a:xfrm>
            <a:off x="8197627" y="4342608"/>
            <a:ext cx="1170022" cy="5265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Meaningful Visibility Raster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63356E3-C89E-308B-6849-B63CED0DA06E}"/>
              </a:ext>
            </a:extLst>
          </p:cNvPr>
          <p:cNvSpPr/>
          <p:nvPr/>
        </p:nvSpPr>
        <p:spPr>
          <a:xfrm>
            <a:off x="6263622" y="5095825"/>
            <a:ext cx="1183581" cy="5200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Cumulative Visual Prominence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5ECB8AD-0A17-78F3-86BD-B0B7B59C27C3}"/>
              </a:ext>
            </a:extLst>
          </p:cNvPr>
          <p:cNvCxnSpPr>
            <a:cxnSpLocks/>
          </p:cNvCxnSpPr>
          <p:nvPr/>
        </p:nvCxnSpPr>
        <p:spPr>
          <a:xfrm>
            <a:off x="6852015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0F82EB75-ED18-BB01-2DB1-C2F9BF24D167}"/>
              </a:ext>
            </a:extLst>
          </p:cNvPr>
          <p:cNvSpPr/>
          <p:nvPr/>
        </p:nvSpPr>
        <p:spPr>
          <a:xfrm>
            <a:off x="8229154" y="5095825"/>
            <a:ext cx="1138495" cy="5132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Cumulative Meaningful Visibility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DF74884-E7BD-40C4-259A-090D56241F3E}"/>
              </a:ext>
            </a:extLst>
          </p:cNvPr>
          <p:cNvGrpSpPr/>
          <p:nvPr/>
        </p:nvGrpSpPr>
        <p:grpSpPr>
          <a:xfrm rot="5400000">
            <a:off x="7747916" y="4786256"/>
            <a:ext cx="257175" cy="1936418"/>
            <a:chOff x="7334655" y="3041154"/>
            <a:chExt cx="817123" cy="1747736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42424A8-F260-0C84-2927-0C8D9C22FD7B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70A49C8-4BAC-851E-2ED7-786172DA545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846647C-3DA5-B43E-9B94-3630E0DA8591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391E903-BB79-DC36-917D-1E95DD576C93}"/>
              </a:ext>
            </a:extLst>
          </p:cNvPr>
          <p:cNvSpPr/>
          <p:nvPr/>
        </p:nvSpPr>
        <p:spPr>
          <a:xfrm>
            <a:off x="7296524" y="622436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 Division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01A2BB4-508E-4811-2853-01E3F3CE4FC0}"/>
              </a:ext>
            </a:extLst>
          </p:cNvPr>
          <p:cNvCxnSpPr>
            <a:cxnSpLocks/>
          </p:cNvCxnSpPr>
          <p:nvPr/>
        </p:nvCxnSpPr>
        <p:spPr>
          <a:xfrm>
            <a:off x="7811475" y="5883053"/>
            <a:ext cx="0" cy="328957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CC26952-1C85-8BE9-EC49-4532D27B23C4}"/>
              </a:ext>
            </a:extLst>
          </p:cNvPr>
          <p:cNvCxnSpPr>
            <a:cxnSpLocks/>
          </p:cNvCxnSpPr>
          <p:nvPr/>
        </p:nvCxnSpPr>
        <p:spPr>
          <a:xfrm>
            <a:off x="8782638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52C6682-0ADA-B2F7-C92E-5F6B28A940BA}"/>
              </a:ext>
            </a:extLst>
          </p:cNvPr>
          <p:cNvCxnSpPr>
            <a:cxnSpLocks/>
          </p:cNvCxnSpPr>
          <p:nvPr/>
        </p:nvCxnSpPr>
        <p:spPr>
          <a:xfrm>
            <a:off x="5135739" y="6436333"/>
            <a:ext cx="2176979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B86E466-744D-BD24-B62B-3E90BB152455}"/>
              </a:ext>
            </a:extLst>
          </p:cNvPr>
          <p:cNvCxnSpPr>
            <a:cxnSpLocks/>
          </p:cNvCxnSpPr>
          <p:nvPr/>
        </p:nvCxnSpPr>
        <p:spPr>
          <a:xfrm flipV="1">
            <a:off x="5135739" y="4901997"/>
            <a:ext cx="0" cy="1534336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643D44F-A09C-3720-08E4-3FC2D9849711}"/>
              </a:ext>
            </a:extLst>
          </p:cNvPr>
          <p:cNvCxnSpPr>
            <a:cxnSpLocks/>
          </p:cNvCxnSpPr>
          <p:nvPr/>
        </p:nvCxnSpPr>
        <p:spPr>
          <a:xfrm flipH="1">
            <a:off x="1295401" y="1185194"/>
            <a:ext cx="14418" cy="3515405"/>
          </a:xfrm>
          <a:prstGeom prst="line">
            <a:avLst/>
          </a:prstGeom>
          <a:ln>
            <a:tailEnd type="non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D8E37A9-C584-697A-D2C7-56E0A65498FE}"/>
              </a:ext>
            </a:extLst>
          </p:cNvPr>
          <p:cNvCxnSpPr>
            <a:cxnSpLocks/>
          </p:cNvCxnSpPr>
          <p:nvPr/>
        </p:nvCxnSpPr>
        <p:spPr>
          <a:xfrm flipV="1">
            <a:off x="1287946" y="4675666"/>
            <a:ext cx="1567550" cy="1435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4C4FD5F-A419-BAE8-AAFC-30F38083E2F5}"/>
              </a:ext>
            </a:extLst>
          </p:cNvPr>
          <p:cNvSpPr/>
          <p:nvPr/>
        </p:nvSpPr>
        <p:spPr>
          <a:xfrm>
            <a:off x="2855496" y="4495189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 Value Extraction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6532AC9-5595-C64D-1106-D137DA4D9A2E}"/>
              </a:ext>
            </a:extLst>
          </p:cNvPr>
          <p:cNvCxnSpPr>
            <a:cxnSpLocks/>
          </p:cNvCxnSpPr>
          <p:nvPr/>
        </p:nvCxnSpPr>
        <p:spPr>
          <a:xfrm flipV="1">
            <a:off x="3980095" y="4675666"/>
            <a:ext cx="854434" cy="14359"/>
          </a:xfrm>
          <a:prstGeom prst="line">
            <a:avLst/>
          </a:prstGeom>
          <a:ln>
            <a:headEnd type="triangle" w="lg" len="lg"/>
            <a:tailEnd type="non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6CC78E2-C374-959D-D880-6C8EE26B3118}"/>
              </a:ext>
            </a:extLst>
          </p:cNvPr>
          <p:cNvCxnSpPr>
            <a:cxnSpLocks/>
          </p:cNvCxnSpPr>
          <p:nvPr/>
        </p:nvCxnSpPr>
        <p:spPr>
          <a:xfrm>
            <a:off x="3381327" y="4901997"/>
            <a:ext cx="0" cy="554471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A8C42005-2B72-B492-6451-E6316E642657}"/>
              </a:ext>
            </a:extLst>
          </p:cNvPr>
          <p:cNvSpPr txBox="1"/>
          <p:nvPr/>
        </p:nvSpPr>
        <p:spPr>
          <a:xfrm>
            <a:off x="1678559" y="4473614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Final Step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A25772A9-D0D0-B277-0689-4B1AED5B8936}"/>
              </a:ext>
            </a:extLst>
          </p:cNvPr>
          <p:cNvSpPr/>
          <p:nvPr/>
        </p:nvSpPr>
        <p:spPr>
          <a:xfrm>
            <a:off x="2826914" y="5456468"/>
            <a:ext cx="1170022" cy="5959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Turbine Visual Prominence Bubble Plot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EDDCB7-3F3A-FB6A-9B27-66279FFF5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85" y="1915424"/>
            <a:ext cx="865197" cy="9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D66D740-781B-9E23-AF27-893788F3B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486" y="1587894"/>
            <a:ext cx="1765225" cy="150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D59AA3D-067D-30A9-DFFB-E16EC5999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97" y="4927673"/>
            <a:ext cx="1782760" cy="128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EA126B-3975-38B6-4724-496F77EB4987}"/>
              </a:ext>
            </a:extLst>
          </p:cNvPr>
          <p:cNvSpPr txBox="1"/>
          <p:nvPr/>
        </p:nvSpPr>
        <p:spPr>
          <a:xfrm>
            <a:off x="3443808" y="5157856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Geopandas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FEF67-08BD-C315-20DF-B1C67BA5D233}"/>
              </a:ext>
            </a:extLst>
          </p:cNvPr>
          <p:cNvSpPr txBox="1"/>
          <p:nvPr/>
        </p:nvSpPr>
        <p:spPr>
          <a:xfrm>
            <a:off x="2943770" y="1830452"/>
            <a:ext cx="660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0E158F-FADC-A277-937B-6FA8C6512599}"/>
              </a:ext>
            </a:extLst>
          </p:cNvPr>
          <p:cNvSpPr txBox="1"/>
          <p:nvPr/>
        </p:nvSpPr>
        <p:spPr>
          <a:xfrm>
            <a:off x="2145189" y="2609338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Shapely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C289BE-1BD1-4E1E-5D6B-C37BA27BF63E}"/>
              </a:ext>
            </a:extLst>
          </p:cNvPr>
          <p:cNvSpPr txBox="1"/>
          <p:nvPr/>
        </p:nvSpPr>
        <p:spPr>
          <a:xfrm>
            <a:off x="3603903" y="2621891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88A88-80A9-4125-8A22-384D6DD9311C}"/>
              </a:ext>
            </a:extLst>
          </p:cNvPr>
          <p:cNvSpPr txBox="1"/>
          <p:nvPr/>
        </p:nvSpPr>
        <p:spPr>
          <a:xfrm>
            <a:off x="4628850" y="495469"/>
            <a:ext cx="1294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GDAL, Geopandas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886C5-2362-5B20-C7D0-A225D333FE21}"/>
              </a:ext>
            </a:extLst>
          </p:cNvPr>
          <p:cNvSpPr txBox="1"/>
          <p:nvPr/>
        </p:nvSpPr>
        <p:spPr>
          <a:xfrm>
            <a:off x="9089570" y="358434"/>
            <a:ext cx="7427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0F999E-DD72-75F9-CB82-E25CFEA44804}"/>
              </a:ext>
            </a:extLst>
          </p:cNvPr>
          <p:cNvSpPr txBox="1"/>
          <p:nvPr/>
        </p:nvSpPr>
        <p:spPr>
          <a:xfrm>
            <a:off x="7471894" y="2216047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Rioxarray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118C1F-17DB-CB19-4405-381491326308}"/>
              </a:ext>
            </a:extLst>
          </p:cNvPr>
          <p:cNvSpPr txBox="1"/>
          <p:nvPr/>
        </p:nvSpPr>
        <p:spPr>
          <a:xfrm>
            <a:off x="7412747" y="4816514"/>
            <a:ext cx="767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Rioxarray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2D51E5-815A-33F3-3CAA-E78FCF29E5C4}"/>
              </a:ext>
            </a:extLst>
          </p:cNvPr>
          <p:cNvSpPr txBox="1"/>
          <p:nvPr/>
        </p:nvSpPr>
        <p:spPr>
          <a:xfrm>
            <a:off x="7429787" y="5369793"/>
            <a:ext cx="767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3A44D9-1C9A-CF0F-919C-9AFC12D13CD8}"/>
              </a:ext>
            </a:extLst>
          </p:cNvPr>
          <p:cNvSpPr txBox="1"/>
          <p:nvPr/>
        </p:nvSpPr>
        <p:spPr>
          <a:xfrm>
            <a:off x="7467457" y="3976474"/>
            <a:ext cx="6884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FD7322-6DAB-A783-E3C9-4575CD7787F8}"/>
              </a:ext>
            </a:extLst>
          </p:cNvPr>
          <p:cNvSpPr txBox="1"/>
          <p:nvPr/>
        </p:nvSpPr>
        <p:spPr>
          <a:xfrm>
            <a:off x="2771431" y="4123142"/>
            <a:ext cx="18033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Geopandas, Rasterio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2507F9-877B-FED7-4A24-599FA03A4583}"/>
              </a:ext>
            </a:extLst>
          </p:cNvPr>
          <p:cNvSpPr txBox="1"/>
          <p:nvPr/>
        </p:nvSpPr>
        <p:spPr>
          <a:xfrm>
            <a:off x="4735150" y="4070013"/>
            <a:ext cx="1082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3F17F7F-484A-B098-1B7F-774507FA5740}"/>
              </a:ext>
            </a:extLst>
          </p:cNvPr>
          <p:cNvSpPr txBox="1"/>
          <p:nvPr/>
        </p:nvSpPr>
        <p:spPr>
          <a:xfrm>
            <a:off x="2833669" y="646938"/>
            <a:ext cx="898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Geopandas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7F75FA-D8E2-E280-31F0-C7A4DA8935BC}"/>
              </a:ext>
            </a:extLst>
          </p:cNvPr>
          <p:cNvSpPr/>
          <p:nvPr/>
        </p:nvSpPr>
        <p:spPr>
          <a:xfrm>
            <a:off x="7312718" y="1242134"/>
            <a:ext cx="1426710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Relative Viewsheds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71B0EC-DB14-2BB6-8613-F601D2670642}"/>
              </a:ext>
            </a:extLst>
          </p:cNvPr>
          <p:cNvSpPr/>
          <p:nvPr/>
        </p:nvSpPr>
        <p:spPr>
          <a:xfrm>
            <a:off x="2720308" y="944928"/>
            <a:ext cx="1161136" cy="3618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Wind Turbine Locations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D46ACA6-6C91-D8C2-1698-3C7159B0558C}"/>
              </a:ext>
            </a:extLst>
          </p:cNvPr>
          <p:cNvSpPr/>
          <p:nvPr/>
        </p:nvSpPr>
        <p:spPr>
          <a:xfrm>
            <a:off x="4550728" y="4342609"/>
            <a:ext cx="1170022" cy="5362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Mean Visual Prominence Raster</a:t>
            </a: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2901D0C7-9A41-7BDC-72E6-D19514CBA07E}"/>
              </a:ext>
            </a:extLst>
          </p:cNvPr>
          <p:cNvSpPr txBox="1">
            <a:spLocks/>
          </p:cNvSpPr>
          <p:nvPr/>
        </p:nvSpPr>
        <p:spPr>
          <a:xfrm>
            <a:off x="-307885" y="1546"/>
            <a:ext cx="3480411" cy="696448"/>
          </a:xfrm>
          <a:prstGeom prst="rect">
            <a:avLst/>
          </a:prstGeom>
        </p:spPr>
        <p:txBody>
          <a:bodyPr vert="horz" lIns="0" tIns="45720" rIns="0" bIns="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sz="3400" dirty="0">
                <a:solidFill>
                  <a:schemeClr val="bg1"/>
                </a:solidFill>
              </a:rPr>
              <a:t>GIS Workflow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FCA448F-3656-1B49-DC34-765003995FC1}"/>
              </a:ext>
            </a:extLst>
          </p:cNvPr>
          <p:cNvCxnSpPr/>
          <p:nvPr/>
        </p:nvCxnSpPr>
        <p:spPr>
          <a:xfrm>
            <a:off x="288014" y="824370"/>
            <a:ext cx="4572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B08FE1D-06F3-7C03-E5A9-966002873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494944"/>
            <a:ext cx="6700085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67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1F19408-1E83-0FFE-6B4F-A1F9833F7E91}"/>
              </a:ext>
            </a:extLst>
          </p:cNvPr>
          <p:cNvGrpSpPr/>
          <p:nvPr/>
        </p:nvGrpSpPr>
        <p:grpSpPr>
          <a:xfrm>
            <a:off x="3881444" y="1163887"/>
            <a:ext cx="255351" cy="546168"/>
            <a:chOff x="7334655" y="3041154"/>
            <a:chExt cx="817123" cy="174773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CA9C3BE-657F-2AD1-F2E4-18370BFB5F14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2D9D8C6-6260-0E73-C931-B12CB76994C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02C3633-30E5-9309-D074-3A9CD4716B02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6E65A00-1AE8-A836-C98D-0E0E6AE51654}"/>
              </a:ext>
            </a:extLst>
          </p:cNvPr>
          <p:cNvSpPr/>
          <p:nvPr/>
        </p:nvSpPr>
        <p:spPr>
          <a:xfrm>
            <a:off x="2720307" y="1487802"/>
            <a:ext cx="1161136" cy="3486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Digital Elevation Model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79EEE1-30F3-80E2-D03A-17A61475A6F1}"/>
              </a:ext>
            </a:extLst>
          </p:cNvPr>
          <p:cNvCxnSpPr>
            <a:cxnSpLocks/>
          </p:cNvCxnSpPr>
          <p:nvPr/>
        </p:nvCxnSpPr>
        <p:spPr>
          <a:xfrm>
            <a:off x="4136795" y="1425458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DC3674E-F5E9-1C22-72FE-283411A31FAE}"/>
              </a:ext>
            </a:extLst>
          </p:cNvPr>
          <p:cNvSpPr/>
          <p:nvPr/>
        </p:nvSpPr>
        <p:spPr>
          <a:xfrm>
            <a:off x="4615321" y="1230621"/>
            <a:ext cx="1229079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Compute Relative Viewsheds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16507E-63D8-9A6F-C4E4-089A29C4C955}"/>
              </a:ext>
            </a:extLst>
          </p:cNvPr>
          <p:cNvGrpSpPr/>
          <p:nvPr/>
        </p:nvGrpSpPr>
        <p:grpSpPr>
          <a:xfrm>
            <a:off x="6211783" y="815339"/>
            <a:ext cx="828675" cy="1243263"/>
            <a:chOff x="13942347" y="1404329"/>
            <a:chExt cx="2651760" cy="39784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DAABEEC-9439-9238-7D5A-702EE206268B}"/>
                </a:ext>
              </a:extLst>
            </p:cNvPr>
            <p:cNvSpPr/>
            <p:nvPr/>
          </p:nvSpPr>
          <p:spPr>
            <a:xfrm>
              <a:off x="13942347" y="1404329"/>
              <a:ext cx="2651760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Blade End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D030C39-6F3D-48BF-F71D-05158358979E}"/>
                </a:ext>
              </a:extLst>
            </p:cNvPr>
            <p:cNvSpPr/>
            <p:nvPr/>
          </p:nvSpPr>
          <p:spPr>
            <a:xfrm>
              <a:off x="13942347" y="2989340"/>
              <a:ext cx="2651760" cy="8694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Hub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2ACA013-30EE-A137-D153-4C36817F641C}"/>
                </a:ext>
              </a:extLst>
            </p:cNvPr>
            <p:cNvSpPr/>
            <p:nvPr/>
          </p:nvSpPr>
          <p:spPr>
            <a:xfrm>
              <a:off x="13942347" y="4267422"/>
              <a:ext cx="2651760" cy="11153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Rotor Sweep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DDEA8F2-495A-F5AC-49D7-520BBE1D3AC0}"/>
              </a:ext>
            </a:extLst>
          </p:cNvPr>
          <p:cNvSpPr txBox="1"/>
          <p:nvPr/>
        </p:nvSpPr>
        <p:spPr>
          <a:xfrm>
            <a:off x="4615322" y="886706"/>
            <a:ext cx="1328487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b="0" dirty="0"/>
              <a:t>Create for each location separately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0D2D6DB-FC12-C55C-2CA7-9D5AA72D3B89}"/>
              </a:ext>
            </a:extLst>
          </p:cNvPr>
          <p:cNvGrpSpPr/>
          <p:nvPr/>
        </p:nvGrpSpPr>
        <p:grpSpPr>
          <a:xfrm>
            <a:off x="5844398" y="994132"/>
            <a:ext cx="313063" cy="1043756"/>
            <a:chOff x="13596513" y="1697202"/>
            <a:chExt cx="1001802" cy="334001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C5BCFDD-C211-0502-4C81-D3B6204CB264}"/>
                </a:ext>
              </a:extLst>
            </p:cNvPr>
            <p:cNvCxnSpPr>
              <a:cxnSpLocks/>
            </p:cNvCxnSpPr>
            <p:nvPr/>
          </p:nvCxnSpPr>
          <p:spPr>
            <a:xfrm>
              <a:off x="13596513" y="3192380"/>
              <a:ext cx="328035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54BE10-2529-AAEB-C33F-E8008AEB4707}"/>
                </a:ext>
              </a:extLst>
            </p:cNvPr>
            <p:cNvCxnSpPr/>
            <p:nvPr/>
          </p:nvCxnSpPr>
          <p:spPr>
            <a:xfrm>
              <a:off x="13924547" y="1697202"/>
              <a:ext cx="0" cy="3340019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DAEBAB-50F3-EC14-7240-5F223A114274}"/>
                </a:ext>
              </a:extLst>
            </p:cNvPr>
            <p:cNvCxnSpPr/>
            <p:nvPr/>
          </p:nvCxnSpPr>
          <p:spPr>
            <a:xfrm>
              <a:off x="13924547" y="1697202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B2034BC-D08B-014A-9C29-6272AAF0ED56}"/>
                </a:ext>
              </a:extLst>
            </p:cNvPr>
            <p:cNvCxnSpPr/>
            <p:nvPr/>
          </p:nvCxnSpPr>
          <p:spPr>
            <a:xfrm>
              <a:off x="13924547" y="3192379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5C5603-9184-C308-ECD2-218AD0430B7F}"/>
                </a:ext>
              </a:extLst>
            </p:cNvPr>
            <p:cNvCxnSpPr/>
            <p:nvPr/>
          </p:nvCxnSpPr>
          <p:spPr>
            <a:xfrm>
              <a:off x="13917084" y="5037221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1" name="Right Brace 30">
            <a:extLst>
              <a:ext uri="{FF2B5EF4-FFF2-40B4-BE49-F238E27FC236}">
                <a16:creationId xmlns:a16="http://schemas.microsoft.com/office/drawing/2014/main" id="{84BEA15A-B461-9F5F-7BA6-DAE265CCFB98}"/>
              </a:ext>
            </a:extLst>
          </p:cNvPr>
          <p:cNvSpPr/>
          <p:nvPr/>
        </p:nvSpPr>
        <p:spPr>
          <a:xfrm>
            <a:off x="7097113" y="803826"/>
            <a:ext cx="149565" cy="1244663"/>
          </a:xfrm>
          <a:prstGeom prst="rightBrace">
            <a:avLst>
              <a:gd name="adj1" fmla="val 8333"/>
              <a:gd name="adj2" fmla="val 50466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563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1D15F7-7EAF-80FD-77A9-B48380B06E42}"/>
              </a:ext>
            </a:extLst>
          </p:cNvPr>
          <p:cNvCxnSpPr>
            <a:cxnSpLocks/>
          </p:cNvCxnSpPr>
          <p:nvPr/>
        </p:nvCxnSpPr>
        <p:spPr>
          <a:xfrm>
            <a:off x="8513053" y="1449503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0D1B267-7DF9-1D14-1C63-BBC5AA4B652F}"/>
              </a:ext>
            </a:extLst>
          </p:cNvPr>
          <p:cNvSpPr/>
          <p:nvPr/>
        </p:nvSpPr>
        <p:spPr>
          <a:xfrm>
            <a:off x="8991580" y="1242134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Merge Relative Viewsheds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511AE8-6108-64FB-04B1-5DDFBAD3F9FB}"/>
              </a:ext>
            </a:extLst>
          </p:cNvPr>
          <p:cNvSpPr txBox="1"/>
          <p:nvPr/>
        </p:nvSpPr>
        <p:spPr>
          <a:xfrm>
            <a:off x="8991580" y="654619"/>
            <a:ext cx="11179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b="0" dirty="0"/>
              <a:t>Store maximum in each pixel and calculate for each wind turbine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BDA5C1-9AD5-A0AF-1CD0-F0FA4E936DB1}"/>
              </a:ext>
            </a:extLst>
          </p:cNvPr>
          <p:cNvSpPr txBox="1"/>
          <p:nvPr/>
        </p:nvSpPr>
        <p:spPr>
          <a:xfrm>
            <a:off x="7568014" y="1710055"/>
            <a:ext cx="1140801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6EB628-C365-2532-6BCB-0EB91BFCEF88}"/>
              </a:ext>
            </a:extLst>
          </p:cNvPr>
          <p:cNvSpPr txBox="1"/>
          <p:nvPr/>
        </p:nvSpPr>
        <p:spPr>
          <a:xfrm>
            <a:off x="7467457" y="650140"/>
            <a:ext cx="1226539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Blade End  [255:10]</a:t>
            </a:r>
          </a:p>
          <a:p>
            <a:r>
              <a:rPr lang="en-US" dirty="0"/>
              <a:t>Hub [255:20]</a:t>
            </a:r>
          </a:p>
          <a:p>
            <a:r>
              <a:rPr lang="en-US" dirty="0"/>
              <a:t>Rotor Sweep [255:30]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42EAE98-E4E4-6BD7-1511-19BEB3543D9B}"/>
              </a:ext>
            </a:extLst>
          </p:cNvPr>
          <p:cNvSpPr txBox="1"/>
          <p:nvPr/>
        </p:nvSpPr>
        <p:spPr>
          <a:xfrm>
            <a:off x="6105563" y="413464"/>
            <a:ext cx="142930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0 –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No Visibility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255 –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Complete Visibility</a:t>
            </a:r>
            <a:endParaRPr lang="en-US" sz="875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6A42892-DD65-4C8C-867A-71B1D8B184FD}"/>
              </a:ext>
            </a:extLst>
          </p:cNvPr>
          <p:cNvCxnSpPr>
            <a:cxnSpLocks/>
          </p:cNvCxnSpPr>
          <p:nvPr/>
        </p:nvCxnSpPr>
        <p:spPr>
          <a:xfrm>
            <a:off x="1298125" y="1174620"/>
            <a:ext cx="1643438" cy="0"/>
          </a:xfrm>
          <a:prstGeom prst="line">
            <a:avLst/>
          </a:prstGeom>
          <a:ln w="127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6A36958-AABF-EB7A-EB89-C4169C2C263C}"/>
              </a:ext>
            </a:extLst>
          </p:cNvPr>
          <p:cNvCxnSpPr>
            <a:cxnSpLocks/>
          </p:cNvCxnSpPr>
          <p:nvPr/>
        </p:nvCxnSpPr>
        <p:spPr>
          <a:xfrm>
            <a:off x="2083312" y="1174620"/>
            <a:ext cx="0" cy="1709325"/>
          </a:xfrm>
          <a:prstGeom prst="line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67B8211C-0D56-5087-7A10-9EE522A8158C}"/>
              </a:ext>
            </a:extLst>
          </p:cNvPr>
          <p:cNvSpPr/>
          <p:nvPr/>
        </p:nvSpPr>
        <p:spPr>
          <a:xfrm>
            <a:off x="1595243" y="2901065"/>
            <a:ext cx="1117934" cy="389673"/>
          </a:xfrm>
          <a:prstGeom prst="rect">
            <a:avLst/>
          </a:prstGeom>
          <a:solidFill>
            <a:srgbClr val="0B5E9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/>
              <a:t>Compute Multi Ring Buffer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58D4F3-3626-0072-2D49-4E4533D2E27B}"/>
              </a:ext>
            </a:extLst>
          </p:cNvPr>
          <p:cNvSpPr txBox="1"/>
          <p:nvPr/>
        </p:nvSpPr>
        <p:spPr>
          <a:xfrm>
            <a:off x="2147466" y="2071692"/>
            <a:ext cx="6644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Create for each location separately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8F96C0-F171-EDB8-ECD5-AE625B329A53}"/>
              </a:ext>
            </a:extLst>
          </p:cNvPr>
          <p:cNvCxnSpPr>
            <a:cxnSpLocks/>
          </p:cNvCxnSpPr>
          <p:nvPr/>
        </p:nvCxnSpPr>
        <p:spPr>
          <a:xfrm>
            <a:off x="2713177" y="3095902"/>
            <a:ext cx="66815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842767E-B40A-2CF1-EC28-DCFC32A0A9B5}"/>
              </a:ext>
            </a:extLst>
          </p:cNvPr>
          <p:cNvSpPr/>
          <p:nvPr/>
        </p:nvSpPr>
        <p:spPr>
          <a:xfrm>
            <a:off x="3382537" y="2865728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Rasterize Multi Ring Buffer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CB92C4-4D89-5E7F-ACC2-252530FD52F7}"/>
              </a:ext>
            </a:extLst>
          </p:cNvPr>
          <p:cNvSpPr txBox="1"/>
          <p:nvPr/>
        </p:nvSpPr>
        <p:spPr>
          <a:xfrm>
            <a:off x="1555271" y="3367647"/>
            <a:ext cx="1643437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 – 0.8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0.8 – 3.2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3.2 – 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8 – 16.1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16.1 – 32.2 KM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B80CCC-D366-1F6B-981C-7EC961E3594F}"/>
              </a:ext>
            </a:extLst>
          </p:cNvPr>
          <p:cNvSpPr txBox="1"/>
          <p:nvPr/>
        </p:nvSpPr>
        <p:spPr>
          <a:xfrm>
            <a:off x="3381327" y="3367647"/>
            <a:ext cx="1415716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2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4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5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53FEBB0-8930-FB50-C498-B63F10D8B755}"/>
              </a:ext>
            </a:extLst>
          </p:cNvPr>
          <p:cNvCxnSpPr>
            <a:cxnSpLocks/>
          </p:cNvCxnSpPr>
          <p:nvPr/>
        </p:nvCxnSpPr>
        <p:spPr>
          <a:xfrm flipH="1">
            <a:off x="8348769" y="3057802"/>
            <a:ext cx="116018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92DCD306-F6D9-DE66-1377-FFEF1D53EA81}"/>
              </a:ext>
            </a:extLst>
          </p:cNvPr>
          <p:cNvSpPr/>
          <p:nvPr/>
        </p:nvSpPr>
        <p:spPr>
          <a:xfrm>
            <a:off x="7233040" y="2865728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Merge </a:t>
            </a:r>
            <a:r>
              <a:rPr lang="en-US" sz="1125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Rasters</a:t>
            </a:r>
            <a:endParaRPr lang="en-US" sz="1125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6B4CDBC-3D49-8998-A728-DFFBC82D6AD1}"/>
              </a:ext>
            </a:extLst>
          </p:cNvPr>
          <p:cNvCxnSpPr>
            <a:cxnSpLocks/>
          </p:cNvCxnSpPr>
          <p:nvPr/>
        </p:nvCxnSpPr>
        <p:spPr>
          <a:xfrm>
            <a:off x="9508957" y="1631807"/>
            <a:ext cx="0" cy="70711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DCDBC15-91A7-9A03-0425-51005EFEFC3E}"/>
              </a:ext>
            </a:extLst>
          </p:cNvPr>
          <p:cNvSpPr/>
          <p:nvPr/>
        </p:nvSpPr>
        <p:spPr>
          <a:xfrm>
            <a:off x="8981401" y="2338917"/>
            <a:ext cx="1117934" cy="3886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Visual Exposure Raster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152FC1-2DEA-39C9-0CCD-874C45DC81B2}"/>
              </a:ext>
            </a:extLst>
          </p:cNvPr>
          <p:cNvCxnSpPr>
            <a:cxnSpLocks/>
          </p:cNvCxnSpPr>
          <p:nvPr/>
        </p:nvCxnSpPr>
        <p:spPr>
          <a:xfrm>
            <a:off x="9508957" y="2727537"/>
            <a:ext cx="0" cy="330265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3B21E85F-EF17-7C20-BDBA-A9ADD7C9050F}"/>
              </a:ext>
            </a:extLst>
          </p:cNvPr>
          <p:cNvSpPr/>
          <p:nvPr/>
        </p:nvSpPr>
        <p:spPr>
          <a:xfrm>
            <a:off x="4843965" y="287236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Distance Zone Raster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45D865F-2F05-BB04-F43D-A026090B3F64}"/>
              </a:ext>
            </a:extLst>
          </p:cNvPr>
          <p:cNvCxnSpPr>
            <a:cxnSpLocks/>
            <a:endCxn id="48" idx="3"/>
          </p:cNvCxnSpPr>
          <p:nvPr/>
        </p:nvCxnSpPr>
        <p:spPr>
          <a:xfrm flipH="1">
            <a:off x="4500471" y="3060565"/>
            <a:ext cx="334058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AFF6CF3-A8BD-F08E-F0D0-784A279B0A32}"/>
              </a:ext>
            </a:extLst>
          </p:cNvPr>
          <p:cNvCxnSpPr>
            <a:cxnSpLocks/>
            <a:stCxn id="74" idx="3"/>
          </p:cNvCxnSpPr>
          <p:nvPr/>
        </p:nvCxnSpPr>
        <p:spPr>
          <a:xfrm flipV="1">
            <a:off x="5961899" y="3060565"/>
            <a:ext cx="1271141" cy="663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E8142EEE-0916-786B-1229-B9C005FF22CA}"/>
              </a:ext>
            </a:extLst>
          </p:cNvPr>
          <p:cNvSpPr txBox="1"/>
          <p:nvPr/>
        </p:nvSpPr>
        <p:spPr>
          <a:xfrm>
            <a:off x="7192651" y="2479817"/>
            <a:ext cx="142671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b="0" dirty="0"/>
              <a:t>Raster Sum (Visual Exposure, Distance Zone)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242BB1B-8414-8C4A-16E5-D69FD4C771F4}"/>
              </a:ext>
            </a:extLst>
          </p:cNvPr>
          <p:cNvGrpSpPr/>
          <p:nvPr/>
        </p:nvGrpSpPr>
        <p:grpSpPr>
          <a:xfrm rot="16200000">
            <a:off x="7645340" y="2763026"/>
            <a:ext cx="257175" cy="1936418"/>
            <a:chOff x="7334655" y="3041154"/>
            <a:chExt cx="817123" cy="1747736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33D0F3F-00AA-FF4E-0ABD-7A72054E20FE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2B8C0B-582D-93B8-D1F4-021136E7C69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EA9C5E4-1CA5-8CCB-74B0-F2EE557AF5D3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D652289-6A02-CC01-1CCB-74E4DFD75328}"/>
              </a:ext>
            </a:extLst>
          </p:cNvPr>
          <p:cNvCxnSpPr>
            <a:cxnSpLocks/>
          </p:cNvCxnSpPr>
          <p:nvPr/>
        </p:nvCxnSpPr>
        <p:spPr>
          <a:xfrm>
            <a:off x="7742012" y="3255401"/>
            <a:ext cx="0" cy="347246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EDF0A71-AA16-91B1-E67E-F1244E4BCD72}"/>
              </a:ext>
            </a:extLst>
          </p:cNvPr>
          <p:cNvSpPr/>
          <p:nvPr/>
        </p:nvSpPr>
        <p:spPr>
          <a:xfrm>
            <a:off x="6267005" y="386215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as per Table 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1405A86-A2F2-76F7-C957-30D2083B7BE1}"/>
              </a:ext>
            </a:extLst>
          </p:cNvPr>
          <p:cNvSpPr/>
          <p:nvPr/>
        </p:nvSpPr>
        <p:spPr>
          <a:xfrm>
            <a:off x="8229155" y="386215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as per Table 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0DE6DD0-4672-7A92-0222-80B225F16FA5}"/>
              </a:ext>
            </a:extLst>
          </p:cNvPr>
          <p:cNvSpPr txBox="1"/>
          <p:nvPr/>
        </p:nvSpPr>
        <p:spPr>
          <a:xfrm>
            <a:off x="6802365" y="3639632"/>
            <a:ext cx="1233423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5912235-A9E8-E342-5436-EEE184BEF852}"/>
              </a:ext>
            </a:extLst>
          </p:cNvPr>
          <p:cNvSpPr txBox="1"/>
          <p:nvPr/>
        </p:nvSpPr>
        <p:spPr>
          <a:xfrm>
            <a:off x="8742137" y="3639380"/>
            <a:ext cx="985665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0BB5B10-4B7A-8F23-6A75-EB9225289001}"/>
              </a:ext>
            </a:extLst>
          </p:cNvPr>
          <p:cNvCxnSpPr>
            <a:cxnSpLocks/>
          </p:cNvCxnSpPr>
          <p:nvPr/>
        </p:nvCxnSpPr>
        <p:spPr>
          <a:xfrm>
            <a:off x="6852015" y="4251828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0E7FDA2-90D4-4800-DDB5-82AD1492FBE5}"/>
              </a:ext>
            </a:extLst>
          </p:cNvPr>
          <p:cNvCxnSpPr>
            <a:cxnSpLocks/>
          </p:cNvCxnSpPr>
          <p:nvPr/>
        </p:nvCxnSpPr>
        <p:spPr>
          <a:xfrm>
            <a:off x="8756594" y="4254293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7C788BDA-0DB5-D958-5628-3AC2692876AF}"/>
              </a:ext>
            </a:extLst>
          </p:cNvPr>
          <p:cNvSpPr/>
          <p:nvPr/>
        </p:nvSpPr>
        <p:spPr>
          <a:xfrm>
            <a:off x="6288049" y="4351556"/>
            <a:ext cx="1170022" cy="5175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Visual Prominence Raster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4475435-F21A-0D62-0583-90A00D2AD3D7}"/>
              </a:ext>
            </a:extLst>
          </p:cNvPr>
          <p:cNvSpPr/>
          <p:nvPr/>
        </p:nvSpPr>
        <p:spPr>
          <a:xfrm>
            <a:off x="8197627" y="4342608"/>
            <a:ext cx="1170022" cy="5265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Meaningful Visibility Raster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63356E3-C89E-308B-6849-B63CED0DA06E}"/>
              </a:ext>
            </a:extLst>
          </p:cNvPr>
          <p:cNvSpPr/>
          <p:nvPr/>
        </p:nvSpPr>
        <p:spPr>
          <a:xfrm>
            <a:off x="6263622" y="5095825"/>
            <a:ext cx="1183581" cy="5200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Cumulative Visual Prominence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5ECB8AD-0A17-78F3-86BD-B0B7B59C27C3}"/>
              </a:ext>
            </a:extLst>
          </p:cNvPr>
          <p:cNvCxnSpPr>
            <a:cxnSpLocks/>
          </p:cNvCxnSpPr>
          <p:nvPr/>
        </p:nvCxnSpPr>
        <p:spPr>
          <a:xfrm>
            <a:off x="6852015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0F82EB75-ED18-BB01-2DB1-C2F9BF24D167}"/>
              </a:ext>
            </a:extLst>
          </p:cNvPr>
          <p:cNvSpPr/>
          <p:nvPr/>
        </p:nvSpPr>
        <p:spPr>
          <a:xfrm>
            <a:off x="8229154" y="5095825"/>
            <a:ext cx="1138495" cy="5132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Cumulative Meaningful Visibility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DF74884-E7BD-40C4-259A-090D56241F3E}"/>
              </a:ext>
            </a:extLst>
          </p:cNvPr>
          <p:cNvGrpSpPr/>
          <p:nvPr/>
        </p:nvGrpSpPr>
        <p:grpSpPr>
          <a:xfrm rot="5400000">
            <a:off x="7747916" y="4786256"/>
            <a:ext cx="257175" cy="1936418"/>
            <a:chOff x="7334655" y="3041154"/>
            <a:chExt cx="817123" cy="1747736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42424A8-F260-0C84-2927-0C8D9C22FD7B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70A49C8-4BAC-851E-2ED7-786172DA545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846647C-3DA5-B43E-9B94-3630E0DA8591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391E903-BB79-DC36-917D-1E95DD576C93}"/>
              </a:ext>
            </a:extLst>
          </p:cNvPr>
          <p:cNvSpPr/>
          <p:nvPr/>
        </p:nvSpPr>
        <p:spPr>
          <a:xfrm>
            <a:off x="7296524" y="622436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 Division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01A2BB4-508E-4811-2853-01E3F3CE4FC0}"/>
              </a:ext>
            </a:extLst>
          </p:cNvPr>
          <p:cNvCxnSpPr>
            <a:cxnSpLocks/>
          </p:cNvCxnSpPr>
          <p:nvPr/>
        </p:nvCxnSpPr>
        <p:spPr>
          <a:xfrm>
            <a:off x="7811475" y="5883053"/>
            <a:ext cx="0" cy="328957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CC26952-1C85-8BE9-EC49-4532D27B23C4}"/>
              </a:ext>
            </a:extLst>
          </p:cNvPr>
          <p:cNvCxnSpPr>
            <a:cxnSpLocks/>
          </p:cNvCxnSpPr>
          <p:nvPr/>
        </p:nvCxnSpPr>
        <p:spPr>
          <a:xfrm>
            <a:off x="8782638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52C6682-0ADA-B2F7-C92E-5F6B28A940BA}"/>
              </a:ext>
            </a:extLst>
          </p:cNvPr>
          <p:cNvCxnSpPr>
            <a:cxnSpLocks/>
          </p:cNvCxnSpPr>
          <p:nvPr/>
        </p:nvCxnSpPr>
        <p:spPr>
          <a:xfrm>
            <a:off x="5135739" y="6436333"/>
            <a:ext cx="2176979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B86E466-744D-BD24-B62B-3E90BB152455}"/>
              </a:ext>
            </a:extLst>
          </p:cNvPr>
          <p:cNvCxnSpPr>
            <a:cxnSpLocks/>
          </p:cNvCxnSpPr>
          <p:nvPr/>
        </p:nvCxnSpPr>
        <p:spPr>
          <a:xfrm flipV="1">
            <a:off x="5135739" y="4901997"/>
            <a:ext cx="0" cy="1534336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643D44F-A09C-3720-08E4-3FC2D9849711}"/>
              </a:ext>
            </a:extLst>
          </p:cNvPr>
          <p:cNvCxnSpPr>
            <a:cxnSpLocks/>
          </p:cNvCxnSpPr>
          <p:nvPr/>
        </p:nvCxnSpPr>
        <p:spPr>
          <a:xfrm flipH="1">
            <a:off x="1295401" y="1185194"/>
            <a:ext cx="14418" cy="3515405"/>
          </a:xfrm>
          <a:prstGeom prst="line">
            <a:avLst/>
          </a:prstGeom>
          <a:ln>
            <a:tailEnd type="non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D8E37A9-C584-697A-D2C7-56E0A65498FE}"/>
              </a:ext>
            </a:extLst>
          </p:cNvPr>
          <p:cNvCxnSpPr>
            <a:cxnSpLocks/>
          </p:cNvCxnSpPr>
          <p:nvPr/>
        </p:nvCxnSpPr>
        <p:spPr>
          <a:xfrm flipV="1">
            <a:off x="1287946" y="4675666"/>
            <a:ext cx="1567550" cy="1435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4C4FD5F-A419-BAE8-AAFC-30F38083E2F5}"/>
              </a:ext>
            </a:extLst>
          </p:cNvPr>
          <p:cNvSpPr/>
          <p:nvPr/>
        </p:nvSpPr>
        <p:spPr>
          <a:xfrm>
            <a:off x="2855496" y="4495189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 Value Extraction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6532AC9-5595-C64D-1106-D137DA4D9A2E}"/>
              </a:ext>
            </a:extLst>
          </p:cNvPr>
          <p:cNvCxnSpPr>
            <a:cxnSpLocks/>
          </p:cNvCxnSpPr>
          <p:nvPr/>
        </p:nvCxnSpPr>
        <p:spPr>
          <a:xfrm flipV="1">
            <a:off x="3980095" y="4675666"/>
            <a:ext cx="854434" cy="14359"/>
          </a:xfrm>
          <a:prstGeom prst="line">
            <a:avLst/>
          </a:prstGeom>
          <a:ln>
            <a:headEnd type="triangle" w="lg" len="lg"/>
            <a:tailEnd type="non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6CC78E2-C374-959D-D880-6C8EE26B3118}"/>
              </a:ext>
            </a:extLst>
          </p:cNvPr>
          <p:cNvCxnSpPr>
            <a:cxnSpLocks/>
          </p:cNvCxnSpPr>
          <p:nvPr/>
        </p:nvCxnSpPr>
        <p:spPr>
          <a:xfrm>
            <a:off x="3381327" y="4901997"/>
            <a:ext cx="0" cy="554471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A8C42005-2B72-B492-6451-E6316E642657}"/>
              </a:ext>
            </a:extLst>
          </p:cNvPr>
          <p:cNvSpPr txBox="1"/>
          <p:nvPr/>
        </p:nvSpPr>
        <p:spPr>
          <a:xfrm>
            <a:off x="1678559" y="4473614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Final Step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A25772A9-D0D0-B277-0689-4B1AED5B8936}"/>
              </a:ext>
            </a:extLst>
          </p:cNvPr>
          <p:cNvSpPr/>
          <p:nvPr/>
        </p:nvSpPr>
        <p:spPr>
          <a:xfrm>
            <a:off x="2826914" y="5456468"/>
            <a:ext cx="1170022" cy="5959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Turbine Visual Prominence Bubble Plot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EDDCB7-3F3A-FB6A-9B27-66279FFF5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85" y="1915424"/>
            <a:ext cx="865197" cy="9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D66D740-781B-9E23-AF27-893788F3B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486" y="1587894"/>
            <a:ext cx="1765225" cy="150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D59AA3D-067D-30A9-DFFB-E16EC5999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97" y="4927673"/>
            <a:ext cx="1782760" cy="128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EA126B-3975-38B6-4724-496F77EB4987}"/>
              </a:ext>
            </a:extLst>
          </p:cNvPr>
          <p:cNvSpPr txBox="1"/>
          <p:nvPr/>
        </p:nvSpPr>
        <p:spPr>
          <a:xfrm>
            <a:off x="3443808" y="5157856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Geopandas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FEF67-08BD-C315-20DF-B1C67BA5D233}"/>
              </a:ext>
            </a:extLst>
          </p:cNvPr>
          <p:cNvSpPr txBox="1"/>
          <p:nvPr/>
        </p:nvSpPr>
        <p:spPr>
          <a:xfrm>
            <a:off x="2943770" y="1830452"/>
            <a:ext cx="660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0E158F-FADC-A277-937B-6FA8C6512599}"/>
              </a:ext>
            </a:extLst>
          </p:cNvPr>
          <p:cNvSpPr txBox="1"/>
          <p:nvPr/>
        </p:nvSpPr>
        <p:spPr>
          <a:xfrm>
            <a:off x="2145189" y="2609338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/>
              <a:t>Shapely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C289BE-1BD1-4E1E-5D6B-C37BA27BF63E}"/>
              </a:ext>
            </a:extLst>
          </p:cNvPr>
          <p:cNvSpPr txBox="1"/>
          <p:nvPr/>
        </p:nvSpPr>
        <p:spPr>
          <a:xfrm>
            <a:off x="3603903" y="2621891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88A88-80A9-4125-8A22-384D6DD9311C}"/>
              </a:ext>
            </a:extLst>
          </p:cNvPr>
          <p:cNvSpPr txBox="1"/>
          <p:nvPr/>
        </p:nvSpPr>
        <p:spPr>
          <a:xfrm>
            <a:off x="4628850" y="495469"/>
            <a:ext cx="1294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GDAL, Geopandas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886C5-2362-5B20-C7D0-A225D333FE21}"/>
              </a:ext>
            </a:extLst>
          </p:cNvPr>
          <p:cNvSpPr txBox="1"/>
          <p:nvPr/>
        </p:nvSpPr>
        <p:spPr>
          <a:xfrm>
            <a:off x="9089570" y="358434"/>
            <a:ext cx="7427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0F999E-DD72-75F9-CB82-E25CFEA44804}"/>
              </a:ext>
            </a:extLst>
          </p:cNvPr>
          <p:cNvSpPr txBox="1"/>
          <p:nvPr/>
        </p:nvSpPr>
        <p:spPr>
          <a:xfrm>
            <a:off x="7471894" y="2216047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Rioxarray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118C1F-17DB-CB19-4405-381491326308}"/>
              </a:ext>
            </a:extLst>
          </p:cNvPr>
          <p:cNvSpPr txBox="1"/>
          <p:nvPr/>
        </p:nvSpPr>
        <p:spPr>
          <a:xfrm>
            <a:off x="7412747" y="4816514"/>
            <a:ext cx="767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Rioxarray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2D51E5-815A-33F3-3CAA-E78FCF29E5C4}"/>
              </a:ext>
            </a:extLst>
          </p:cNvPr>
          <p:cNvSpPr txBox="1"/>
          <p:nvPr/>
        </p:nvSpPr>
        <p:spPr>
          <a:xfrm>
            <a:off x="7429787" y="5369793"/>
            <a:ext cx="767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3A44D9-1C9A-CF0F-919C-9AFC12D13CD8}"/>
              </a:ext>
            </a:extLst>
          </p:cNvPr>
          <p:cNvSpPr txBox="1"/>
          <p:nvPr/>
        </p:nvSpPr>
        <p:spPr>
          <a:xfrm>
            <a:off x="7467457" y="3976474"/>
            <a:ext cx="6884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FD7322-6DAB-A783-E3C9-4575CD7787F8}"/>
              </a:ext>
            </a:extLst>
          </p:cNvPr>
          <p:cNvSpPr txBox="1"/>
          <p:nvPr/>
        </p:nvSpPr>
        <p:spPr>
          <a:xfrm>
            <a:off x="2771431" y="4123142"/>
            <a:ext cx="18033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Geopandas, Rasterio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2507F9-877B-FED7-4A24-599FA03A4583}"/>
              </a:ext>
            </a:extLst>
          </p:cNvPr>
          <p:cNvSpPr txBox="1"/>
          <p:nvPr/>
        </p:nvSpPr>
        <p:spPr>
          <a:xfrm>
            <a:off x="4735150" y="4070013"/>
            <a:ext cx="1082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3F17F7F-484A-B098-1B7F-774507FA5740}"/>
              </a:ext>
            </a:extLst>
          </p:cNvPr>
          <p:cNvSpPr txBox="1"/>
          <p:nvPr/>
        </p:nvSpPr>
        <p:spPr>
          <a:xfrm>
            <a:off x="2833669" y="646938"/>
            <a:ext cx="898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Geopandas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7F75FA-D8E2-E280-31F0-C7A4DA8935BC}"/>
              </a:ext>
            </a:extLst>
          </p:cNvPr>
          <p:cNvSpPr/>
          <p:nvPr/>
        </p:nvSpPr>
        <p:spPr>
          <a:xfrm>
            <a:off x="7312718" y="1242134"/>
            <a:ext cx="1426710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Relative Viewsheds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71B0EC-DB14-2BB6-8613-F601D2670642}"/>
              </a:ext>
            </a:extLst>
          </p:cNvPr>
          <p:cNvSpPr/>
          <p:nvPr/>
        </p:nvSpPr>
        <p:spPr>
          <a:xfrm>
            <a:off x="2720308" y="944928"/>
            <a:ext cx="1161136" cy="3618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Wind Turbine Locations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D46ACA6-6C91-D8C2-1698-3C7159B0558C}"/>
              </a:ext>
            </a:extLst>
          </p:cNvPr>
          <p:cNvSpPr/>
          <p:nvPr/>
        </p:nvSpPr>
        <p:spPr>
          <a:xfrm>
            <a:off x="4550728" y="4342609"/>
            <a:ext cx="1170022" cy="5362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Mean Visual Prominence Raster</a:t>
            </a: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2901D0C7-9A41-7BDC-72E6-D19514CBA07E}"/>
              </a:ext>
            </a:extLst>
          </p:cNvPr>
          <p:cNvSpPr txBox="1">
            <a:spLocks/>
          </p:cNvSpPr>
          <p:nvPr/>
        </p:nvSpPr>
        <p:spPr>
          <a:xfrm>
            <a:off x="-307885" y="1546"/>
            <a:ext cx="3480411" cy="696448"/>
          </a:xfrm>
          <a:prstGeom prst="rect">
            <a:avLst/>
          </a:prstGeom>
        </p:spPr>
        <p:txBody>
          <a:bodyPr vert="horz" lIns="0" tIns="45720" rIns="0" bIns="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sz="3400" dirty="0">
                <a:solidFill>
                  <a:schemeClr val="bg1"/>
                </a:solidFill>
              </a:rPr>
              <a:t>GIS Workflow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FCA448F-3656-1B49-DC34-765003995FC1}"/>
              </a:ext>
            </a:extLst>
          </p:cNvPr>
          <p:cNvCxnSpPr/>
          <p:nvPr/>
        </p:nvCxnSpPr>
        <p:spPr>
          <a:xfrm>
            <a:off x="288014" y="824370"/>
            <a:ext cx="4572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B08FE1D-06F3-7C03-E5A9-966002873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494944"/>
            <a:ext cx="6700085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93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1F19408-1E83-0FFE-6B4F-A1F9833F7E91}"/>
              </a:ext>
            </a:extLst>
          </p:cNvPr>
          <p:cNvGrpSpPr/>
          <p:nvPr/>
        </p:nvGrpSpPr>
        <p:grpSpPr>
          <a:xfrm>
            <a:off x="3881444" y="1163887"/>
            <a:ext cx="255351" cy="546168"/>
            <a:chOff x="7334655" y="3041154"/>
            <a:chExt cx="817123" cy="174773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CA9C3BE-657F-2AD1-F2E4-18370BFB5F14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2D9D8C6-6260-0E73-C931-B12CB76994C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02C3633-30E5-9309-D074-3A9CD4716B02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6E65A00-1AE8-A836-C98D-0E0E6AE51654}"/>
              </a:ext>
            </a:extLst>
          </p:cNvPr>
          <p:cNvSpPr/>
          <p:nvPr/>
        </p:nvSpPr>
        <p:spPr>
          <a:xfrm>
            <a:off x="2720307" y="1487802"/>
            <a:ext cx="1161136" cy="3486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Digital Elevation Model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79EEE1-30F3-80E2-D03A-17A61475A6F1}"/>
              </a:ext>
            </a:extLst>
          </p:cNvPr>
          <p:cNvCxnSpPr>
            <a:cxnSpLocks/>
          </p:cNvCxnSpPr>
          <p:nvPr/>
        </p:nvCxnSpPr>
        <p:spPr>
          <a:xfrm>
            <a:off x="4136795" y="1425458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DC3674E-F5E9-1C22-72FE-283411A31FAE}"/>
              </a:ext>
            </a:extLst>
          </p:cNvPr>
          <p:cNvSpPr/>
          <p:nvPr/>
        </p:nvSpPr>
        <p:spPr>
          <a:xfrm>
            <a:off x="4615321" y="1230621"/>
            <a:ext cx="1229079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Compute Relative Viewsheds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16507E-63D8-9A6F-C4E4-089A29C4C955}"/>
              </a:ext>
            </a:extLst>
          </p:cNvPr>
          <p:cNvGrpSpPr/>
          <p:nvPr/>
        </p:nvGrpSpPr>
        <p:grpSpPr>
          <a:xfrm>
            <a:off x="6211783" y="815339"/>
            <a:ext cx="828675" cy="1243263"/>
            <a:chOff x="13942347" y="1404329"/>
            <a:chExt cx="2651760" cy="39784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DAABEEC-9439-9238-7D5A-702EE206268B}"/>
                </a:ext>
              </a:extLst>
            </p:cNvPr>
            <p:cNvSpPr/>
            <p:nvPr/>
          </p:nvSpPr>
          <p:spPr>
            <a:xfrm>
              <a:off x="13942347" y="1404329"/>
              <a:ext cx="2651760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Blade End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D030C39-6F3D-48BF-F71D-05158358979E}"/>
                </a:ext>
              </a:extLst>
            </p:cNvPr>
            <p:cNvSpPr/>
            <p:nvPr/>
          </p:nvSpPr>
          <p:spPr>
            <a:xfrm>
              <a:off x="13942347" y="2989340"/>
              <a:ext cx="2651760" cy="8694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Hub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2ACA013-30EE-A137-D153-4C36817F641C}"/>
                </a:ext>
              </a:extLst>
            </p:cNvPr>
            <p:cNvSpPr/>
            <p:nvPr/>
          </p:nvSpPr>
          <p:spPr>
            <a:xfrm>
              <a:off x="13942347" y="4267422"/>
              <a:ext cx="2651760" cy="11153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Rotor Sweep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DDEA8F2-495A-F5AC-49D7-520BBE1D3AC0}"/>
              </a:ext>
            </a:extLst>
          </p:cNvPr>
          <p:cNvSpPr txBox="1"/>
          <p:nvPr/>
        </p:nvSpPr>
        <p:spPr>
          <a:xfrm>
            <a:off x="4615322" y="886706"/>
            <a:ext cx="1328487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b="0" dirty="0"/>
              <a:t>Create for each location separately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0D2D6DB-FC12-C55C-2CA7-9D5AA72D3B89}"/>
              </a:ext>
            </a:extLst>
          </p:cNvPr>
          <p:cNvGrpSpPr/>
          <p:nvPr/>
        </p:nvGrpSpPr>
        <p:grpSpPr>
          <a:xfrm>
            <a:off x="5844398" y="994132"/>
            <a:ext cx="313063" cy="1043756"/>
            <a:chOff x="13596513" y="1697202"/>
            <a:chExt cx="1001802" cy="334001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C5BCFDD-C211-0502-4C81-D3B6204CB264}"/>
                </a:ext>
              </a:extLst>
            </p:cNvPr>
            <p:cNvCxnSpPr>
              <a:cxnSpLocks/>
            </p:cNvCxnSpPr>
            <p:nvPr/>
          </p:nvCxnSpPr>
          <p:spPr>
            <a:xfrm>
              <a:off x="13596513" y="3192380"/>
              <a:ext cx="328035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54BE10-2529-AAEB-C33F-E8008AEB4707}"/>
                </a:ext>
              </a:extLst>
            </p:cNvPr>
            <p:cNvCxnSpPr/>
            <p:nvPr/>
          </p:nvCxnSpPr>
          <p:spPr>
            <a:xfrm>
              <a:off x="13924547" y="1697202"/>
              <a:ext cx="0" cy="3340019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DAEBAB-50F3-EC14-7240-5F223A114274}"/>
                </a:ext>
              </a:extLst>
            </p:cNvPr>
            <p:cNvCxnSpPr/>
            <p:nvPr/>
          </p:nvCxnSpPr>
          <p:spPr>
            <a:xfrm>
              <a:off x="13924547" y="1697202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B2034BC-D08B-014A-9C29-6272AAF0ED56}"/>
                </a:ext>
              </a:extLst>
            </p:cNvPr>
            <p:cNvCxnSpPr/>
            <p:nvPr/>
          </p:nvCxnSpPr>
          <p:spPr>
            <a:xfrm>
              <a:off x="13924547" y="3192379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5C5603-9184-C308-ECD2-218AD0430B7F}"/>
                </a:ext>
              </a:extLst>
            </p:cNvPr>
            <p:cNvCxnSpPr/>
            <p:nvPr/>
          </p:nvCxnSpPr>
          <p:spPr>
            <a:xfrm>
              <a:off x="13917084" y="5037221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1" name="Right Brace 30">
            <a:extLst>
              <a:ext uri="{FF2B5EF4-FFF2-40B4-BE49-F238E27FC236}">
                <a16:creationId xmlns:a16="http://schemas.microsoft.com/office/drawing/2014/main" id="{84BEA15A-B461-9F5F-7BA6-DAE265CCFB98}"/>
              </a:ext>
            </a:extLst>
          </p:cNvPr>
          <p:cNvSpPr/>
          <p:nvPr/>
        </p:nvSpPr>
        <p:spPr>
          <a:xfrm>
            <a:off x="7097113" y="803826"/>
            <a:ext cx="149565" cy="1244663"/>
          </a:xfrm>
          <a:prstGeom prst="rightBrace">
            <a:avLst>
              <a:gd name="adj1" fmla="val 8333"/>
              <a:gd name="adj2" fmla="val 50466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563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1D15F7-7EAF-80FD-77A9-B48380B06E42}"/>
              </a:ext>
            </a:extLst>
          </p:cNvPr>
          <p:cNvCxnSpPr>
            <a:cxnSpLocks/>
          </p:cNvCxnSpPr>
          <p:nvPr/>
        </p:nvCxnSpPr>
        <p:spPr>
          <a:xfrm>
            <a:off x="8513053" y="1449503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0D1B267-7DF9-1D14-1C63-BBC5AA4B652F}"/>
              </a:ext>
            </a:extLst>
          </p:cNvPr>
          <p:cNvSpPr/>
          <p:nvPr/>
        </p:nvSpPr>
        <p:spPr>
          <a:xfrm>
            <a:off x="8991580" y="1242134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Merge Relative Viewsheds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511AE8-6108-64FB-04B1-5DDFBAD3F9FB}"/>
              </a:ext>
            </a:extLst>
          </p:cNvPr>
          <p:cNvSpPr txBox="1"/>
          <p:nvPr/>
        </p:nvSpPr>
        <p:spPr>
          <a:xfrm>
            <a:off x="8991580" y="654619"/>
            <a:ext cx="11179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b="0" dirty="0"/>
              <a:t>Store maximum in each pixel and calculate for each wind turbine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BDA5C1-9AD5-A0AF-1CD0-F0FA4E936DB1}"/>
              </a:ext>
            </a:extLst>
          </p:cNvPr>
          <p:cNvSpPr txBox="1"/>
          <p:nvPr/>
        </p:nvSpPr>
        <p:spPr>
          <a:xfrm>
            <a:off x="7568014" y="1710055"/>
            <a:ext cx="1140801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6EB628-C365-2532-6BCB-0EB91BFCEF88}"/>
              </a:ext>
            </a:extLst>
          </p:cNvPr>
          <p:cNvSpPr txBox="1"/>
          <p:nvPr/>
        </p:nvSpPr>
        <p:spPr>
          <a:xfrm>
            <a:off x="7467457" y="650140"/>
            <a:ext cx="1226539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Blade End  [255:10]</a:t>
            </a:r>
          </a:p>
          <a:p>
            <a:r>
              <a:rPr lang="en-US" dirty="0"/>
              <a:t>Hub [255:20]</a:t>
            </a:r>
          </a:p>
          <a:p>
            <a:r>
              <a:rPr lang="en-US" dirty="0"/>
              <a:t>Rotor Sweep [255:30]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42EAE98-E4E4-6BD7-1511-19BEB3543D9B}"/>
              </a:ext>
            </a:extLst>
          </p:cNvPr>
          <p:cNvSpPr txBox="1"/>
          <p:nvPr/>
        </p:nvSpPr>
        <p:spPr>
          <a:xfrm>
            <a:off x="6105563" y="413464"/>
            <a:ext cx="142930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0 –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No Visibility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255 –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Complete Visibility</a:t>
            </a:r>
            <a:endParaRPr lang="en-US" sz="875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6A42892-DD65-4C8C-867A-71B1D8B184FD}"/>
              </a:ext>
            </a:extLst>
          </p:cNvPr>
          <p:cNvCxnSpPr>
            <a:cxnSpLocks/>
          </p:cNvCxnSpPr>
          <p:nvPr/>
        </p:nvCxnSpPr>
        <p:spPr>
          <a:xfrm>
            <a:off x="1298125" y="1174620"/>
            <a:ext cx="1643438" cy="0"/>
          </a:xfrm>
          <a:prstGeom prst="line">
            <a:avLst/>
          </a:prstGeom>
          <a:ln w="127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6A36958-AABF-EB7A-EB89-C4169C2C263C}"/>
              </a:ext>
            </a:extLst>
          </p:cNvPr>
          <p:cNvCxnSpPr>
            <a:cxnSpLocks/>
          </p:cNvCxnSpPr>
          <p:nvPr/>
        </p:nvCxnSpPr>
        <p:spPr>
          <a:xfrm>
            <a:off x="2083312" y="1174620"/>
            <a:ext cx="0" cy="1709325"/>
          </a:xfrm>
          <a:prstGeom prst="line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67B8211C-0D56-5087-7A10-9EE522A8158C}"/>
              </a:ext>
            </a:extLst>
          </p:cNvPr>
          <p:cNvSpPr/>
          <p:nvPr/>
        </p:nvSpPr>
        <p:spPr>
          <a:xfrm>
            <a:off x="1595243" y="2901065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Compute Multi Ring Buffer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58D4F3-3626-0072-2D49-4E4533D2E27B}"/>
              </a:ext>
            </a:extLst>
          </p:cNvPr>
          <p:cNvSpPr txBox="1"/>
          <p:nvPr/>
        </p:nvSpPr>
        <p:spPr>
          <a:xfrm>
            <a:off x="2147466" y="2071692"/>
            <a:ext cx="6644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Create for each location separately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8F96C0-F171-EDB8-ECD5-AE625B329A53}"/>
              </a:ext>
            </a:extLst>
          </p:cNvPr>
          <p:cNvCxnSpPr>
            <a:cxnSpLocks/>
          </p:cNvCxnSpPr>
          <p:nvPr/>
        </p:nvCxnSpPr>
        <p:spPr>
          <a:xfrm>
            <a:off x="2713177" y="3095902"/>
            <a:ext cx="66815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842767E-B40A-2CF1-EC28-DCFC32A0A9B5}"/>
              </a:ext>
            </a:extLst>
          </p:cNvPr>
          <p:cNvSpPr/>
          <p:nvPr/>
        </p:nvSpPr>
        <p:spPr>
          <a:xfrm>
            <a:off x="3382537" y="2865728"/>
            <a:ext cx="1117934" cy="389673"/>
          </a:xfrm>
          <a:prstGeom prst="rect">
            <a:avLst/>
          </a:prstGeom>
          <a:solidFill>
            <a:srgbClr val="0B5E9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/>
              <a:t>Rasterize Multi Ring Buffer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CB92C4-4D89-5E7F-ACC2-252530FD52F7}"/>
              </a:ext>
            </a:extLst>
          </p:cNvPr>
          <p:cNvSpPr txBox="1"/>
          <p:nvPr/>
        </p:nvSpPr>
        <p:spPr>
          <a:xfrm>
            <a:off x="1555271" y="3367647"/>
            <a:ext cx="1643437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 – 0.8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0.8 – 3.2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3.2 – 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8 – 16.1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16.1 – 32.2 KM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B80CCC-D366-1F6B-981C-7EC961E3594F}"/>
              </a:ext>
            </a:extLst>
          </p:cNvPr>
          <p:cNvSpPr txBox="1"/>
          <p:nvPr/>
        </p:nvSpPr>
        <p:spPr>
          <a:xfrm>
            <a:off x="3381327" y="3367647"/>
            <a:ext cx="1415716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2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4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5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53FEBB0-8930-FB50-C498-B63F10D8B755}"/>
              </a:ext>
            </a:extLst>
          </p:cNvPr>
          <p:cNvCxnSpPr>
            <a:cxnSpLocks/>
          </p:cNvCxnSpPr>
          <p:nvPr/>
        </p:nvCxnSpPr>
        <p:spPr>
          <a:xfrm flipH="1">
            <a:off x="8348769" y="3057802"/>
            <a:ext cx="116018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92DCD306-F6D9-DE66-1377-FFEF1D53EA81}"/>
              </a:ext>
            </a:extLst>
          </p:cNvPr>
          <p:cNvSpPr/>
          <p:nvPr/>
        </p:nvSpPr>
        <p:spPr>
          <a:xfrm>
            <a:off x="7233040" y="2865728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Merge </a:t>
            </a:r>
            <a:r>
              <a:rPr lang="en-US" sz="1125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Rasters</a:t>
            </a:r>
            <a:endParaRPr lang="en-US" sz="1125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6B4CDBC-3D49-8998-A728-DFFBC82D6AD1}"/>
              </a:ext>
            </a:extLst>
          </p:cNvPr>
          <p:cNvCxnSpPr>
            <a:cxnSpLocks/>
          </p:cNvCxnSpPr>
          <p:nvPr/>
        </p:nvCxnSpPr>
        <p:spPr>
          <a:xfrm>
            <a:off x="9508957" y="1631807"/>
            <a:ext cx="0" cy="70711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DCDBC15-91A7-9A03-0425-51005EFEFC3E}"/>
              </a:ext>
            </a:extLst>
          </p:cNvPr>
          <p:cNvSpPr/>
          <p:nvPr/>
        </p:nvSpPr>
        <p:spPr>
          <a:xfrm>
            <a:off x="8981401" y="2338917"/>
            <a:ext cx="1117934" cy="3886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Visual Exposure Raster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152FC1-2DEA-39C9-0CCD-874C45DC81B2}"/>
              </a:ext>
            </a:extLst>
          </p:cNvPr>
          <p:cNvCxnSpPr>
            <a:cxnSpLocks/>
          </p:cNvCxnSpPr>
          <p:nvPr/>
        </p:nvCxnSpPr>
        <p:spPr>
          <a:xfrm>
            <a:off x="9508957" y="2727537"/>
            <a:ext cx="0" cy="330265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3B21E85F-EF17-7C20-BDBA-A9ADD7C9050F}"/>
              </a:ext>
            </a:extLst>
          </p:cNvPr>
          <p:cNvSpPr/>
          <p:nvPr/>
        </p:nvSpPr>
        <p:spPr>
          <a:xfrm>
            <a:off x="4843965" y="287236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Distance Zone Raster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45D865F-2F05-BB04-F43D-A026090B3F64}"/>
              </a:ext>
            </a:extLst>
          </p:cNvPr>
          <p:cNvCxnSpPr>
            <a:cxnSpLocks/>
            <a:endCxn id="48" idx="3"/>
          </p:cNvCxnSpPr>
          <p:nvPr/>
        </p:nvCxnSpPr>
        <p:spPr>
          <a:xfrm flipH="1">
            <a:off x="4500471" y="3060565"/>
            <a:ext cx="334058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AFF6CF3-A8BD-F08E-F0D0-784A279B0A32}"/>
              </a:ext>
            </a:extLst>
          </p:cNvPr>
          <p:cNvCxnSpPr>
            <a:cxnSpLocks/>
            <a:stCxn id="74" idx="3"/>
          </p:cNvCxnSpPr>
          <p:nvPr/>
        </p:nvCxnSpPr>
        <p:spPr>
          <a:xfrm flipV="1">
            <a:off x="5961899" y="3060565"/>
            <a:ext cx="1271141" cy="663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E8142EEE-0916-786B-1229-B9C005FF22CA}"/>
              </a:ext>
            </a:extLst>
          </p:cNvPr>
          <p:cNvSpPr txBox="1"/>
          <p:nvPr/>
        </p:nvSpPr>
        <p:spPr>
          <a:xfrm>
            <a:off x="7192651" y="2479817"/>
            <a:ext cx="142671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b="0" dirty="0"/>
              <a:t>Raster Sum (Visual Exposure, Distance Zone)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242BB1B-8414-8C4A-16E5-D69FD4C771F4}"/>
              </a:ext>
            </a:extLst>
          </p:cNvPr>
          <p:cNvGrpSpPr/>
          <p:nvPr/>
        </p:nvGrpSpPr>
        <p:grpSpPr>
          <a:xfrm rot="16200000">
            <a:off x="7645340" y="2763026"/>
            <a:ext cx="257175" cy="1936418"/>
            <a:chOff x="7334655" y="3041154"/>
            <a:chExt cx="817123" cy="1747736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33D0F3F-00AA-FF4E-0ABD-7A72054E20FE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2B8C0B-582D-93B8-D1F4-021136E7C69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EA9C5E4-1CA5-8CCB-74B0-F2EE557AF5D3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D652289-6A02-CC01-1CCB-74E4DFD75328}"/>
              </a:ext>
            </a:extLst>
          </p:cNvPr>
          <p:cNvCxnSpPr>
            <a:cxnSpLocks/>
          </p:cNvCxnSpPr>
          <p:nvPr/>
        </p:nvCxnSpPr>
        <p:spPr>
          <a:xfrm>
            <a:off x="7742012" y="3255401"/>
            <a:ext cx="0" cy="347246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EDF0A71-AA16-91B1-E67E-F1244E4BCD72}"/>
              </a:ext>
            </a:extLst>
          </p:cNvPr>
          <p:cNvSpPr/>
          <p:nvPr/>
        </p:nvSpPr>
        <p:spPr>
          <a:xfrm>
            <a:off x="6267005" y="386215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as per Table 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1405A86-A2F2-76F7-C957-30D2083B7BE1}"/>
              </a:ext>
            </a:extLst>
          </p:cNvPr>
          <p:cNvSpPr/>
          <p:nvPr/>
        </p:nvSpPr>
        <p:spPr>
          <a:xfrm>
            <a:off x="8229155" y="386215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as per Table 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0DE6DD0-4672-7A92-0222-80B225F16FA5}"/>
              </a:ext>
            </a:extLst>
          </p:cNvPr>
          <p:cNvSpPr txBox="1"/>
          <p:nvPr/>
        </p:nvSpPr>
        <p:spPr>
          <a:xfrm>
            <a:off x="6802365" y="3639632"/>
            <a:ext cx="1233423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5912235-A9E8-E342-5436-EEE184BEF852}"/>
              </a:ext>
            </a:extLst>
          </p:cNvPr>
          <p:cNvSpPr txBox="1"/>
          <p:nvPr/>
        </p:nvSpPr>
        <p:spPr>
          <a:xfrm>
            <a:off x="8742137" y="3639380"/>
            <a:ext cx="985665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0BB5B10-4B7A-8F23-6A75-EB9225289001}"/>
              </a:ext>
            </a:extLst>
          </p:cNvPr>
          <p:cNvCxnSpPr>
            <a:cxnSpLocks/>
          </p:cNvCxnSpPr>
          <p:nvPr/>
        </p:nvCxnSpPr>
        <p:spPr>
          <a:xfrm>
            <a:off x="6852015" y="4251828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0E7FDA2-90D4-4800-DDB5-82AD1492FBE5}"/>
              </a:ext>
            </a:extLst>
          </p:cNvPr>
          <p:cNvCxnSpPr>
            <a:cxnSpLocks/>
          </p:cNvCxnSpPr>
          <p:nvPr/>
        </p:nvCxnSpPr>
        <p:spPr>
          <a:xfrm>
            <a:off x="8756594" y="4254293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7C788BDA-0DB5-D958-5628-3AC2692876AF}"/>
              </a:ext>
            </a:extLst>
          </p:cNvPr>
          <p:cNvSpPr/>
          <p:nvPr/>
        </p:nvSpPr>
        <p:spPr>
          <a:xfrm>
            <a:off x="6288049" y="4351556"/>
            <a:ext cx="1170022" cy="5175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Visual Prominence Raster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4475435-F21A-0D62-0583-90A00D2AD3D7}"/>
              </a:ext>
            </a:extLst>
          </p:cNvPr>
          <p:cNvSpPr/>
          <p:nvPr/>
        </p:nvSpPr>
        <p:spPr>
          <a:xfrm>
            <a:off x="8197627" y="4342608"/>
            <a:ext cx="1170022" cy="5265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Meaningful Visibility Raster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63356E3-C89E-308B-6849-B63CED0DA06E}"/>
              </a:ext>
            </a:extLst>
          </p:cNvPr>
          <p:cNvSpPr/>
          <p:nvPr/>
        </p:nvSpPr>
        <p:spPr>
          <a:xfrm>
            <a:off x="6263622" y="5095825"/>
            <a:ext cx="1183581" cy="5200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Cumulative Visual Prominence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5ECB8AD-0A17-78F3-86BD-B0B7B59C27C3}"/>
              </a:ext>
            </a:extLst>
          </p:cNvPr>
          <p:cNvCxnSpPr>
            <a:cxnSpLocks/>
          </p:cNvCxnSpPr>
          <p:nvPr/>
        </p:nvCxnSpPr>
        <p:spPr>
          <a:xfrm>
            <a:off x="6852015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0F82EB75-ED18-BB01-2DB1-C2F9BF24D167}"/>
              </a:ext>
            </a:extLst>
          </p:cNvPr>
          <p:cNvSpPr/>
          <p:nvPr/>
        </p:nvSpPr>
        <p:spPr>
          <a:xfrm>
            <a:off x="8229154" y="5095825"/>
            <a:ext cx="1138495" cy="5132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Cumulative Meaningful Visibility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DF74884-E7BD-40C4-259A-090D56241F3E}"/>
              </a:ext>
            </a:extLst>
          </p:cNvPr>
          <p:cNvGrpSpPr/>
          <p:nvPr/>
        </p:nvGrpSpPr>
        <p:grpSpPr>
          <a:xfrm rot="5400000">
            <a:off x="7747916" y="4786256"/>
            <a:ext cx="257175" cy="1936418"/>
            <a:chOff x="7334655" y="3041154"/>
            <a:chExt cx="817123" cy="1747736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42424A8-F260-0C84-2927-0C8D9C22FD7B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70A49C8-4BAC-851E-2ED7-786172DA545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846647C-3DA5-B43E-9B94-3630E0DA8591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391E903-BB79-DC36-917D-1E95DD576C93}"/>
              </a:ext>
            </a:extLst>
          </p:cNvPr>
          <p:cNvSpPr/>
          <p:nvPr/>
        </p:nvSpPr>
        <p:spPr>
          <a:xfrm>
            <a:off x="7296524" y="622436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 Division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01A2BB4-508E-4811-2853-01E3F3CE4FC0}"/>
              </a:ext>
            </a:extLst>
          </p:cNvPr>
          <p:cNvCxnSpPr>
            <a:cxnSpLocks/>
          </p:cNvCxnSpPr>
          <p:nvPr/>
        </p:nvCxnSpPr>
        <p:spPr>
          <a:xfrm>
            <a:off x="7811475" y="5883053"/>
            <a:ext cx="0" cy="328957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CC26952-1C85-8BE9-EC49-4532D27B23C4}"/>
              </a:ext>
            </a:extLst>
          </p:cNvPr>
          <p:cNvCxnSpPr>
            <a:cxnSpLocks/>
          </p:cNvCxnSpPr>
          <p:nvPr/>
        </p:nvCxnSpPr>
        <p:spPr>
          <a:xfrm>
            <a:off x="8782638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52C6682-0ADA-B2F7-C92E-5F6B28A940BA}"/>
              </a:ext>
            </a:extLst>
          </p:cNvPr>
          <p:cNvCxnSpPr>
            <a:cxnSpLocks/>
          </p:cNvCxnSpPr>
          <p:nvPr/>
        </p:nvCxnSpPr>
        <p:spPr>
          <a:xfrm>
            <a:off x="5135739" y="6436333"/>
            <a:ext cx="2176979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B86E466-744D-BD24-B62B-3E90BB152455}"/>
              </a:ext>
            </a:extLst>
          </p:cNvPr>
          <p:cNvCxnSpPr>
            <a:cxnSpLocks/>
          </p:cNvCxnSpPr>
          <p:nvPr/>
        </p:nvCxnSpPr>
        <p:spPr>
          <a:xfrm flipV="1">
            <a:off x="5135739" y="4901997"/>
            <a:ext cx="0" cy="1534336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643D44F-A09C-3720-08E4-3FC2D9849711}"/>
              </a:ext>
            </a:extLst>
          </p:cNvPr>
          <p:cNvCxnSpPr>
            <a:cxnSpLocks/>
          </p:cNvCxnSpPr>
          <p:nvPr/>
        </p:nvCxnSpPr>
        <p:spPr>
          <a:xfrm flipH="1">
            <a:off x="1295401" y="1185194"/>
            <a:ext cx="14418" cy="3515405"/>
          </a:xfrm>
          <a:prstGeom prst="line">
            <a:avLst/>
          </a:prstGeom>
          <a:ln>
            <a:tailEnd type="non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D8E37A9-C584-697A-D2C7-56E0A65498FE}"/>
              </a:ext>
            </a:extLst>
          </p:cNvPr>
          <p:cNvCxnSpPr>
            <a:cxnSpLocks/>
          </p:cNvCxnSpPr>
          <p:nvPr/>
        </p:nvCxnSpPr>
        <p:spPr>
          <a:xfrm flipV="1">
            <a:off x="1287946" y="4675666"/>
            <a:ext cx="1567550" cy="1435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4C4FD5F-A419-BAE8-AAFC-30F38083E2F5}"/>
              </a:ext>
            </a:extLst>
          </p:cNvPr>
          <p:cNvSpPr/>
          <p:nvPr/>
        </p:nvSpPr>
        <p:spPr>
          <a:xfrm>
            <a:off x="2855496" y="4495189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 Value Extraction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6532AC9-5595-C64D-1106-D137DA4D9A2E}"/>
              </a:ext>
            </a:extLst>
          </p:cNvPr>
          <p:cNvCxnSpPr>
            <a:cxnSpLocks/>
          </p:cNvCxnSpPr>
          <p:nvPr/>
        </p:nvCxnSpPr>
        <p:spPr>
          <a:xfrm flipV="1">
            <a:off x="3980095" y="4675666"/>
            <a:ext cx="854434" cy="14359"/>
          </a:xfrm>
          <a:prstGeom prst="line">
            <a:avLst/>
          </a:prstGeom>
          <a:ln>
            <a:headEnd type="triangle" w="lg" len="lg"/>
            <a:tailEnd type="non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6CC78E2-C374-959D-D880-6C8EE26B3118}"/>
              </a:ext>
            </a:extLst>
          </p:cNvPr>
          <p:cNvCxnSpPr>
            <a:cxnSpLocks/>
          </p:cNvCxnSpPr>
          <p:nvPr/>
        </p:nvCxnSpPr>
        <p:spPr>
          <a:xfrm>
            <a:off x="3381327" y="4901997"/>
            <a:ext cx="0" cy="554471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A8C42005-2B72-B492-6451-E6316E642657}"/>
              </a:ext>
            </a:extLst>
          </p:cNvPr>
          <p:cNvSpPr txBox="1"/>
          <p:nvPr/>
        </p:nvSpPr>
        <p:spPr>
          <a:xfrm>
            <a:off x="1678559" y="4473614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Final Step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A25772A9-D0D0-B277-0689-4B1AED5B8936}"/>
              </a:ext>
            </a:extLst>
          </p:cNvPr>
          <p:cNvSpPr/>
          <p:nvPr/>
        </p:nvSpPr>
        <p:spPr>
          <a:xfrm>
            <a:off x="2826914" y="5456468"/>
            <a:ext cx="1170022" cy="5959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Turbine Visual Prominence Bubble Plot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EDDCB7-3F3A-FB6A-9B27-66279FFF5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85" y="1915424"/>
            <a:ext cx="865197" cy="9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D66D740-781B-9E23-AF27-893788F3B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486" y="1587894"/>
            <a:ext cx="1765225" cy="150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D59AA3D-067D-30A9-DFFB-E16EC5999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97" y="4927673"/>
            <a:ext cx="1782760" cy="128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EA126B-3975-38B6-4724-496F77EB4987}"/>
              </a:ext>
            </a:extLst>
          </p:cNvPr>
          <p:cNvSpPr txBox="1"/>
          <p:nvPr/>
        </p:nvSpPr>
        <p:spPr>
          <a:xfrm>
            <a:off x="3443808" y="5157856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Geopandas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FEF67-08BD-C315-20DF-B1C67BA5D233}"/>
              </a:ext>
            </a:extLst>
          </p:cNvPr>
          <p:cNvSpPr txBox="1"/>
          <p:nvPr/>
        </p:nvSpPr>
        <p:spPr>
          <a:xfrm>
            <a:off x="2943770" y="1830452"/>
            <a:ext cx="660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0E158F-FADC-A277-937B-6FA8C6512599}"/>
              </a:ext>
            </a:extLst>
          </p:cNvPr>
          <p:cNvSpPr txBox="1"/>
          <p:nvPr/>
        </p:nvSpPr>
        <p:spPr>
          <a:xfrm>
            <a:off x="2145189" y="2609338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Shapely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C289BE-1BD1-4E1E-5D6B-C37BA27BF63E}"/>
              </a:ext>
            </a:extLst>
          </p:cNvPr>
          <p:cNvSpPr txBox="1"/>
          <p:nvPr/>
        </p:nvSpPr>
        <p:spPr>
          <a:xfrm>
            <a:off x="3603903" y="2621891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88A88-80A9-4125-8A22-384D6DD9311C}"/>
              </a:ext>
            </a:extLst>
          </p:cNvPr>
          <p:cNvSpPr txBox="1"/>
          <p:nvPr/>
        </p:nvSpPr>
        <p:spPr>
          <a:xfrm>
            <a:off x="4628850" y="495469"/>
            <a:ext cx="1294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GDAL, Geopandas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886C5-2362-5B20-C7D0-A225D333FE21}"/>
              </a:ext>
            </a:extLst>
          </p:cNvPr>
          <p:cNvSpPr txBox="1"/>
          <p:nvPr/>
        </p:nvSpPr>
        <p:spPr>
          <a:xfrm>
            <a:off x="9089570" y="358434"/>
            <a:ext cx="7427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0F999E-DD72-75F9-CB82-E25CFEA44804}"/>
              </a:ext>
            </a:extLst>
          </p:cNvPr>
          <p:cNvSpPr txBox="1"/>
          <p:nvPr/>
        </p:nvSpPr>
        <p:spPr>
          <a:xfrm>
            <a:off x="7471894" y="2216047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Rioxarray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118C1F-17DB-CB19-4405-381491326308}"/>
              </a:ext>
            </a:extLst>
          </p:cNvPr>
          <p:cNvSpPr txBox="1"/>
          <p:nvPr/>
        </p:nvSpPr>
        <p:spPr>
          <a:xfrm>
            <a:off x="7412747" y="4816514"/>
            <a:ext cx="767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Rioxarray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2D51E5-815A-33F3-3CAA-E78FCF29E5C4}"/>
              </a:ext>
            </a:extLst>
          </p:cNvPr>
          <p:cNvSpPr txBox="1"/>
          <p:nvPr/>
        </p:nvSpPr>
        <p:spPr>
          <a:xfrm>
            <a:off x="7429787" y="5369793"/>
            <a:ext cx="767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3A44D9-1C9A-CF0F-919C-9AFC12D13CD8}"/>
              </a:ext>
            </a:extLst>
          </p:cNvPr>
          <p:cNvSpPr txBox="1"/>
          <p:nvPr/>
        </p:nvSpPr>
        <p:spPr>
          <a:xfrm>
            <a:off x="7467457" y="3976474"/>
            <a:ext cx="6884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FD7322-6DAB-A783-E3C9-4575CD7787F8}"/>
              </a:ext>
            </a:extLst>
          </p:cNvPr>
          <p:cNvSpPr txBox="1"/>
          <p:nvPr/>
        </p:nvSpPr>
        <p:spPr>
          <a:xfrm>
            <a:off x="2771431" y="4123142"/>
            <a:ext cx="18033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Geopandas, Rasterio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2507F9-877B-FED7-4A24-599FA03A4583}"/>
              </a:ext>
            </a:extLst>
          </p:cNvPr>
          <p:cNvSpPr txBox="1"/>
          <p:nvPr/>
        </p:nvSpPr>
        <p:spPr>
          <a:xfrm>
            <a:off x="4735150" y="4070013"/>
            <a:ext cx="1082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3F17F7F-484A-B098-1B7F-774507FA5740}"/>
              </a:ext>
            </a:extLst>
          </p:cNvPr>
          <p:cNvSpPr txBox="1"/>
          <p:nvPr/>
        </p:nvSpPr>
        <p:spPr>
          <a:xfrm>
            <a:off x="2833669" y="646938"/>
            <a:ext cx="898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Geopandas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7F75FA-D8E2-E280-31F0-C7A4DA8935BC}"/>
              </a:ext>
            </a:extLst>
          </p:cNvPr>
          <p:cNvSpPr/>
          <p:nvPr/>
        </p:nvSpPr>
        <p:spPr>
          <a:xfrm>
            <a:off x="7312718" y="1242134"/>
            <a:ext cx="1426710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Relative Viewsheds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71B0EC-DB14-2BB6-8613-F601D2670642}"/>
              </a:ext>
            </a:extLst>
          </p:cNvPr>
          <p:cNvSpPr/>
          <p:nvPr/>
        </p:nvSpPr>
        <p:spPr>
          <a:xfrm>
            <a:off x="2720308" y="944928"/>
            <a:ext cx="1161136" cy="3618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Wind Turbine Locations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D46ACA6-6C91-D8C2-1698-3C7159B0558C}"/>
              </a:ext>
            </a:extLst>
          </p:cNvPr>
          <p:cNvSpPr/>
          <p:nvPr/>
        </p:nvSpPr>
        <p:spPr>
          <a:xfrm>
            <a:off x="4550728" y="4342609"/>
            <a:ext cx="1170022" cy="5362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Mean Visual Prominence Raster</a:t>
            </a: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2901D0C7-9A41-7BDC-72E6-D19514CBA07E}"/>
              </a:ext>
            </a:extLst>
          </p:cNvPr>
          <p:cNvSpPr txBox="1">
            <a:spLocks/>
          </p:cNvSpPr>
          <p:nvPr/>
        </p:nvSpPr>
        <p:spPr>
          <a:xfrm>
            <a:off x="-307885" y="1546"/>
            <a:ext cx="3480411" cy="696448"/>
          </a:xfrm>
          <a:prstGeom prst="rect">
            <a:avLst/>
          </a:prstGeom>
        </p:spPr>
        <p:txBody>
          <a:bodyPr vert="horz" lIns="0" tIns="45720" rIns="0" bIns="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sz="3400" dirty="0">
                <a:solidFill>
                  <a:schemeClr val="bg1"/>
                </a:solidFill>
              </a:rPr>
              <a:t>GIS Workflow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FCA448F-3656-1B49-DC34-765003995FC1}"/>
              </a:ext>
            </a:extLst>
          </p:cNvPr>
          <p:cNvCxnSpPr/>
          <p:nvPr/>
        </p:nvCxnSpPr>
        <p:spPr>
          <a:xfrm>
            <a:off x="288014" y="824370"/>
            <a:ext cx="4572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B08FE1D-06F3-7C03-E5A9-966002873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494944"/>
            <a:ext cx="6700085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67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1F19408-1E83-0FFE-6B4F-A1F9833F7E91}"/>
              </a:ext>
            </a:extLst>
          </p:cNvPr>
          <p:cNvGrpSpPr/>
          <p:nvPr/>
        </p:nvGrpSpPr>
        <p:grpSpPr>
          <a:xfrm>
            <a:off x="3881444" y="1163887"/>
            <a:ext cx="255351" cy="546168"/>
            <a:chOff x="7334655" y="3041154"/>
            <a:chExt cx="817123" cy="174773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CA9C3BE-657F-2AD1-F2E4-18370BFB5F14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2D9D8C6-6260-0E73-C931-B12CB76994C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02C3633-30E5-9309-D074-3A9CD4716B02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6E65A00-1AE8-A836-C98D-0E0E6AE51654}"/>
              </a:ext>
            </a:extLst>
          </p:cNvPr>
          <p:cNvSpPr/>
          <p:nvPr/>
        </p:nvSpPr>
        <p:spPr>
          <a:xfrm>
            <a:off x="2720307" y="1487802"/>
            <a:ext cx="1161136" cy="3486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Digital Elevation Model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79EEE1-30F3-80E2-D03A-17A61475A6F1}"/>
              </a:ext>
            </a:extLst>
          </p:cNvPr>
          <p:cNvCxnSpPr>
            <a:cxnSpLocks/>
          </p:cNvCxnSpPr>
          <p:nvPr/>
        </p:nvCxnSpPr>
        <p:spPr>
          <a:xfrm>
            <a:off x="4136795" y="1425458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DC3674E-F5E9-1C22-72FE-283411A31FAE}"/>
              </a:ext>
            </a:extLst>
          </p:cNvPr>
          <p:cNvSpPr/>
          <p:nvPr/>
        </p:nvSpPr>
        <p:spPr>
          <a:xfrm>
            <a:off x="4615321" y="1230621"/>
            <a:ext cx="1229079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Compute Relative Viewsheds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16507E-63D8-9A6F-C4E4-089A29C4C955}"/>
              </a:ext>
            </a:extLst>
          </p:cNvPr>
          <p:cNvGrpSpPr/>
          <p:nvPr/>
        </p:nvGrpSpPr>
        <p:grpSpPr>
          <a:xfrm>
            <a:off x="6211783" y="815339"/>
            <a:ext cx="828675" cy="1243263"/>
            <a:chOff x="13942347" y="1404329"/>
            <a:chExt cx="2651760" cy="39784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DAABEEC-9439-9238-7D5A-702EE206268B}"/>
                </a:ext>
              </a:extLst>
            </p:cNvPr>
            <p:cNvSpPr/>
            <p:nvPr/>
          </p:nvSpPr>
          <p:spPr>
            <a:xfrm>
              <a:off x="13942347" y="1404329"/>
              <a:ext cx="2651760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Blade End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D030C39-6F3D-48BF-F71D-05158358979E}"/>
                </a:ext>
              </a:extLst>
            </p:cNvPr>
            <p:cNvSpPr/>
            <p:nvPr/>
          </p:nvSpPr>
          <p:spPr>
            <a:xfrm>
              <a:off x="13942347" y="2989340"/>
              <a:ext cx="2651760" cy="8694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Hub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2ACA013-30EE-A137-D153-4C36817F641C}"/>
                </a:ext>
              </a:extLst>
            </p:cNvPr>
            <p:cNvSpPr/>
            <p:nvPr/>
          </p:nvSpPr>
          <p:spPr>
            <a:xfrm>
              <a:off x="13942347" y="4267422"/>
              <a:ext cx="2651760" cy="11153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Rotor Sweep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DDEA8F2-495A-F5AC-49D7-520BBE1D3AC0}"/>
              </a:ext>
            </a:extLst>
          </p:cNvPr>
          <p:cNvSpPr txBox="1"/>
          <p:nvPr/>
        </p:nvSpPr>
        <p:spPr>
          <a:xfrm>
            <a:off x="4615322" y="886706"/>
            <a:ext cx="1328487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b="0" dirty="0"/>
              <a:t>Create for each location separately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0D2D6DB-FC12-C55C-2CA7-9D5AA72D3B89}"/>
              </a:ext>
            </a:extLst>
          </p:cNvPr>
          <p:cNvGrpSpPr/>
          <p:nvPr/>
        </p:nvGrpSpPr>
        <p:grpSpPr>
          <a:xfrm>
            <a:off x="5844398" y="994132"/>
            <a:ext cx="313063" cy="1043756"/>
            <a:chOff x="13596513" y="1697202"/>
            <a:chExt cx="1001802" cy="334001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C5BCFDD-C211-0502-4C81-D3B6204CB264}"/>
                </a:ext>
              </a:extLst>
            </p:cNvPr>
            <p:cNvCxnSpPr>
              <a:cxnSpLocks/>
            </p:cNvCxnSpPr>
            <p:nvPr/>
          </p:nvCxnSpPr>
          <p:spPr>
            <a:xfrm>
              <a:off x="13596513" y="3192380"/>
              <a:ext cx="328035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54BE10-2529-AAEB-C33F-E8008AEB4707}"/>
                </a:ext>
              </a:extLst>
            </p:cNvPr>
            <p:cNvCxnSpPr/>
            <p:nvPr/>
          </p:nvCxnSpPr>
          <p:spPr>
            <a:xfrm>
              <a:off x="13924547" y="1697202"/>
              <a:ext cx="0" cy="3340019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DAEBAB-50F3-EC14-7240-5F223A114274}"/>
                </a:ext>
              </a:extLst>
            </p:cNvPr>
            <p:cNvCxnSpPr/>
            <p:nvPr/>
          </p:nvCxnSpPr>
          <p:spPr>
            <a:xfrm>
              <a:off x="13924547" y="1697202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B2034BC-D08B-014A-9C29-6272AAF0ED56}"/>
                </a:ext>
              </a:extLst>
            </p:cNvPr>
            <p:cNvCxnSpPr/>
            <p:nvPr/>
          </p:nvCxnSpPr>
          <p:spPr>
            <a:xfrm>
              <a:off x="13924547" y="3192379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5C5603-9184-C308-ECD2-218AD0430B7F}"/>
                </a:ext>
              </a:extLst>
            </p:cNvPr>
            <p:cNvCxnSpPr/>
            <p:nvPr/>
          </p:nvCxnSpPr>
          <p:spPr>
            <a:xfrm>
              <a:off x="13917084" y="5037221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1" name="Right Brace 30">
            <a:extLst>
              <a:ext uri="{FF2B5EF4-FFF2-40B4-BE49-F238E27FC236}">
                <a16:creationId xmlns:a16="http://schemas.microsoft.com/office/drawing/2014/main" id="{84BEA15A-B461-9F5F-7BA6-DAE265CCFB98}"/>
              </a:ext>
            </a:extLst>
          </p:cNvPr>
          <p:cNvSpPr/>
          <p:nvPr/>
        </p:nvSpPr>
        <p:spPr>
          <a:xfrm>
            <a:off x="7097113" y="803826"/>
            <a:ext cx="149565" cy="1244663"/>
          </a:xfrm>
          <a:prstGeom prst="rightBrace">
            <a:avLst>
              <a:gd name="adj1" fmla="val 8333"/>
              <a:gd name="adj2" fmla="val 50466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563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1D15F7-7EAF-80FD-77A9-B48380B06E42}"/>
              </a:ext>
            </a:extLst>
          </p:cNvPr>
          <p:cNvCxnSpPr>
            <a:cxnSpLocks/>
          </p:cNvCxnSpPr>
          <p:nvPr/>
        </p:nvCxnSpPr>
        <p:spPr>
          <a:xfrm>
            <a:off x="8513053" y="1449503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0D1B267-7DF9-1D14-1C63-BBC5AA4B652F}"/>
              </a:ext>
            </a:extLst>
          </p:cNvPr>
          <p:cNvSpPr/>
          <p:nvPr/>
        </p:nvSpPr>
        <p:spPr>
          <a:xfrm>
            <a:off x="8991580" y="1242134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Merge Relative Viewsheds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511AE8-6108-64FB-04B1-5DDFBAD3F9FB}"/>
              </a:ext>
            </a:extLst>
          </p:cNvPr>
          <p:cNvSpPr txBox="1"/>
          <p:nvPr/>
        </p:nvSpPr>
        <p:spPr>
          <a:xfrm>
            <a:off x="8991580" y="654619"/>
            <a:ext cx="11179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b="0" dirty="0"/>
              <a:t>Store maximum in each pixel and calculate for each wind turbine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BDA5C1-9AD5-A0AF-1CD0-F0FA4E936DB1}"/>
              </a:ext>
            </a:extLst>
          </p:cNvPr>
          <p:cNvSpPr txBox="1"/>
          <p:nvPr/>
        </p:nvSpPr>
        <p:spPr>
          <a:xfrm>
            <a:off x="7568014" y="1710055"/>
            <a:ext cx="1140801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6EB628-C365-2532-6BCB-0EB91BFCEF88}"/>
              </a:ext>
            </a:extLst>
          </p:cNvPr>
          <p:cNvSpPr txBox="1"/>
          <p:nvPr/>
        </p:nvSpPr>
        <p:spPr>
          <a:xfrm>
            <a:off x="7467457" y="650140"/>
            <a:ext cx="1226539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Blade End  [255:10]</a:t>
            </a:r>
          </a:p>
          <a:p>
            <a:r>
              <a:rPr lang="en-US" dirty="0"/>
              <a:t>Hub [255:20]</a:t>
            </a:r>
          </a:p>
          <a:p>
            <a:r>
              <a:rPr lang="en-US" dirty="0"/>
              <a:t>Rotor Sweep [255:30]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42EAE98-E4E4-6BD7-1511-19BEB3543D9B}"/>
              </a:ext>
            </a:extLst>
          </p:cNvPr>
          <p:cNvSpPr txBox="1"/>
          <p:nvPr/>
        </p:nvSpPr>
        <p:spPr>
          <a:xfrm>
            <a:off x="6105563" y="413464"/>
            <a:ext cx="142930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0 –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No Visibility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255 –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Complete Visibility</a:t>
            </a:r>
            <a:endParaRPr lang="en-US" sz="875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6A42892-DD65-4C8C-867A-71B1D8B184FD}"/>
              </a:ext>
            </a:extLst>
          </p:cNvPr>
          <p:cNvCxnSpPr>
            <a:cxnSpLocks/>
          </p:cNvCxnSpPr>
          <p:nvPr/>
        </p:nvCxnSpPr>
        <p:spPr>
          <a:xfrm>
            <a:off x="1298125" y="1174620"/>
            <a:ext cx="1643438" cy="0"/>
          </a:xfrm>
          <a:prstGeom prst="line">
            <a:avLst/>
          </a:prstGeom>
          <a:ln w="127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6A36958-AABF-EB7A-EB89-C4169C2C263C}"/>
              </a:ext>
            </a:extLst>
          </p:cNvPr>
          <p:cNvCxnSpPr>
            <a:cxnSpLocks/>
          </p:cNvCxnSpPr>
          <p:nvPr/>
        </p:nvCxnSpPr>
        <p:spPr>
          <a:xfrm>
            <a:off x="2083312" y="1174620"/>
            <a:ext cx="0" cy="1709325"/>
          </a:xfrm>
          <a:prstGeom prst="line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67B8211C-0D56-5087-7A10-9EE522A8158C}"/>
              </a:ext>
            </a:extLst>
          </p:cNvPr>
          <p:cNvSpPr/>
          <p:nvPr/>
        </p:nvSpPr>
        <p:spPr>
          <a:xfrm>
            <a:off x="1595243" y="2901065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Compute Multi Ring Buffer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58D4F3-3626-0072-2D49-4E4533D2E27B}"/>
              </a:ext>
            </a:extLst>
          </p:cNvPr>
          <p:cNvSpPr txBox="1"/>
          <p:nvPr/>
        </p:nvSpPr>
        <p:spPr>
          <a:xfrm>
            <a:off x="2147466" y="2071692"/>
            <a:ext cx="6644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Create for each location separately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8F96C0-F171-EDB8-ECD5-AE625B329A53}"/>
              </a:ext>
            </a:extLst>
          </p:cNvPr>
          <p:cNvCxnSpPr>
            <a:cxnSpLocks/>
          </p:cNvCxnSpPr>
          <p:nvPr/>
        </p:nvCxnSpPr>
        <p:spPr>
          <a:xfrm>
            <a:off x="2713177" y="3095902"/>
            <a:ext cx="66815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842767E-B40A-2CF1-EC28-DCFC32A0A9B5}"/>
              </a:ext>
            </a:extLst>
          </p:cNvPr>
          <p:cNvSpPr/>
          <p:nvPr/>
        </p:nvSpPr>
        <p:spPr>
          <a:xfrm>
            <a:off x="3382537" y="2865728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Rasterize Multi Ring Buffer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CB92C4-4D89-5E7F-ACC2-252530FD52F7}"/>
              </a:ext>
            </a:extLst>
          </p:cNvPr>
          <p:cNvSpPr txBox="1"/>
          <p:nvPr/>
        </p:nvSpPr>
        <p:spPr>
          <a:xfrm>
            <a:off x="1555271" y="3367647"/>
            <a:ext cx="1643437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 – 0.8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0.8 – 3.2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3.2 – 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8 – 16.1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16.1 – 32.2 KM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B80CCC-D366-1F6B-981C-7EC961E3594F}"/>
              </a:ext>
            </a:extLst>
          </p:cNvPr>
          <p:cNvSpPr txBox="1"/>
          <p:nvPr/>
        </p:nvSpPr>
        <p:spPr>
          <a:xfrm>
            <a:off x="3381327" y="3367647"/>
            <a:ext cx="1415716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2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4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5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53FEBB0-8930-FB50-C498-B63F10D8B755}"/>
              </a:ext>
            </a:extLst>
          </p:cNvPr>
          <p:cNvCxnSpPr>
            <a:cxnSpLocks/>
          </p:cNvCxnSpPr>
          <p:nvPr/>
        </p:nvCxnSpPr>
        <p:spPr>
          <a:xfrm flipH="1">
            <a:off x="8348769" y="3057802"/>
            <a:ext cx="116018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92DCD306-F6D9-DE66-1377-FFEF1D53EA81}"/>
              </a:ext>
            </a:extLst>
          </p:cNvPr>
          <p:cNvSpPr/>
          <p:nvPr/>
        </p:nvSpPr>
        <p:spPr>
          <a:xfrm>
            <a:off x="7233040" y="2865728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Merge </a:t>
            </a:r>
            <a:r>
              <a:rPr lang="en-US" sz="1125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Rasters</a:t>
            </a:r>
            <a:endParaRPr lang="en-US" sz="1125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6B4CDBC-3D49-8998-A728-DFFBC82D6AD1}"/>
              </a:ext>
            </a:extLst>
          </p:cNvPr>
          <p:cNvCxnSpPr>
            <a:cxnSpLocks/>
          </p:cNvCxnSpPr>
          <p:nvPr/>
        </p:nvCxnSpPr>
        <p:spPr>
          <a:xfrm>
            <a:off x="9508957" y="1631807"/>
            <a:ext cx="0" cy="70711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DCDBC15-91A7-9A03-0425-51005EFEFC3E}"/>
              </a:ext>
            </a:extLst>
          </p:cNvPr>
          <p:cNvSpPr/>
          <p:nvPr/>
        </p:nvSpPr>
        <p:spPr>
          <a:xfrm>
            <a:off x="8981401" y="2338917"/>
            <a:ext cx="1117934" cy="3886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Visual Exposure Raster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152FC1-2DEA-39C9-0CCD-874C45DC81B2}"/>
              </a:ext>
            </a:extLst>
          </p:cNvPr>
          <p:cNvCxnSpPr>
            <a:cxnSpLocks/>
          </p:cNvCxnSpPr>
          <p:nvPr/>
        </p:nvCxnSpPr>
        <p:spPr>
          <a:xfrm>
            <a:off x="9508957" y="2727537"/>
            <a:ext cx="0" cy="330265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3B21E85F-EF17-7C20-BDBA-A9ADD7C9050F}"/>
              </a:ext>
            </a:extLst>
          </p:cNvPr>
          <p:cNvSpPr/>
          <p:nvPr/>
        </p:nvSpPr>
        <p:spPr>
          <a:xfrm>
            <a:off x="4843965" y="2872366"/>
            <a:ext cx="1117934" cy="389673"/>
          </a:xfrm>
          <a:prstGeom prst="rect">
            <a:avLst/>
          </a:prstGeom>
          <a:solidFill>
            <a:srgbClr val="0B5E9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/>
              <a:t>Distance Zone Raster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45D865F-2F05-BB04-F43D-A026090B3F64}"/>
              </a:ext>
            </a:extLst>
          </p:cNvPr>
          <p:cNvCxnSpPr>
            <a:cxnSpLocks/>
            <a:endCxn id="48" idx="3"/>
          </p:cNvCxnSpPr>
          <p:nvPr/>
        </p:nvCxnSpPr>
        <p:spPr>
          <a:xfrm flipH="1">
            <a:off x="4500471" y="3060565"/>
            <a:ext cx="334058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AFF6CF3-A8BD-F08E-F0D0-784A279B0A32}"/>
              </a:ext>
            </a:extLst>
          </p:cNvPr>
          <p:cNvCxnSpPr>
            <a:cxnSpLocks/>
            <a:stCxn id="74" idx="3"/>
          </p:cNvCxnSpPr>
          <p:nvPr/>
        </p:nvCxnSpPr>
        <p:spPr>
          <a:xfrm flipV="1">
            <a:off x="5961899" y="3060565"/>
            <a:ext cx="1271141" cy="663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E8142EEE-0916-786B-1229-B9C005FF22CA}"/>
              </a:ext>
            </a:extLst>
          </p:cNvPr>
          <p:cNvSpPr txBox="1"/>
          <p:nvPr/>
        </p:nvSpPr>
        <p:spPr>
          <a:xfrm>
            <a:off x="7192651" y="2479817"/>
            <a:ext cx="142671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b="0" dirty="0"/>
              <a:t>Raster Sum (Visual Exposure, Distance Zone)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242BB1B-8414-8C4A-16E5-D69FD4C771F4}"/>
              </a:ext>
            </a:extLst>
          </p:cNvPr>
          <p:cNvGrpSpPr/>
          <p:nvPr/>
        </p:nvGrpSpPr>
        <p:grpSpPr>
          <a:xfrm rot="16200000">
            <a:off x="7645340" y="2763026"/>
            <a:ext cx="257175" cy="1936418"/>
            <a:chOff x="7334655" y="3041154"/>
            <a:chExt cx="817123" cy="1747736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33D0F3F-00AA-FF4E-0ABD-7A72054E20FE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2B8C0B-582D-93B8-D1F4-021136E7C69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EA9C5E4-1CA5-8CCB-74B0-F2EE557AF5D3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D652289-6A02-CC01-1CCB-74E4DFD75328}"/>
              </a:ext>
            </a:extLst>
          </p:cNvPr>
          <p:cNvCxnSpPr>
            <a:cxnSpLocks/>
          </p:cNvCxnSpPr>
          <p:nvPr/>
        </p:nvCxnSpPr>
        <p:spPr>
          <a:xfrm>
            <a:off x="7742012" y="3255401"/>
            <a:ext cx="0" cy="347246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EDF0A71-AA16-91B1-E67E-F1244E4BCD72}"/>
              </a:ext>
            </a:extLst>
          </p:cNvPr>
          <p:cNvSpPr/>
          <p:nvPr/>
        </p:nvSpPr>
        <p:spPr>
          <a:xfrm>
            <a:off x="6267005" y="386215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as per Table 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1405A86-A2F2-76F7-C957-30D2083B7BE1}"/>
              </a:ext>
            </a:extLst>
          </p:cNvPr>
          <p:cNvSpPr/>
          <p:nvPr/>
        </p:nvSpPr>
        <p:spPr>
          <a:xfrm>
            <a:off x="8229155" y="386215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as per Table 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0DE6DD0-4672-7A92-0222-80B225F16FA5}"/>
              </a:ext>
            </a:extLst>
          </p:cNvPr>
          <p:cNvSpPr txBox="1"/>
          <p:nvPr/>
        </p:nvSpPr>
        <p:spPr>
          <a:xfrm>
            <a:off x="6802365" y="3639632"/>
            <a:ext cx="1233423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5912235-A9E8-E342-5436-EEE184BEF852}"/>
              </a:ext>
            </a:extLst>
          </p:cNvPr>
          <p:cNvSpPr txBox="1"/>
          <p:nvPr/>
        </p:nvSpPr>
        <p:spPr>
          <a:xfrm>
            <a:off x="8742137" y="3639380"/>
            <a:ext cx="985665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0BB5B10-4B7A-8F23-6A75-EB9225289001}"/>
              </a:ext>
            </a:extLst>
          </p:cNvPr>
          <p:cNvCxnSpPr>
            <a:cxnSpLocks/>
          </p:cNvCxnSpPr>
          <p:nvPr/>
        </p:nvCxnSpPr>
        <p:spPr>
          <a:xfrm>
            <a:off x="6852015" y="4251828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0E7FDA2-90D4-4800-DDB5-82AD1492FBE5}"/>
              </a:ext>
            </a:extLst>
          </p:cNvPr>
          <p:cNvCxnSpPr>
            <a:cxnSpLocks/>
          </p:cNvCxnSpPr>
          <p:nvPr/>
        </p:nvCxnSpPr>
        <p:spPr>
          <a:xfrm>
            <a:off x="8756594" y="4254293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7C788BDA-0DB5-D958-5628-3AC2692876AF}"/>
              </a:ext>
            </a:extLst>
          </p:cNvPr>
          <p:cNvSpPr/>
          <p:nvPr/>
        </p:nvSpPr>
        <p:spPr>
          <a:xfrm>
            <a:off x="6288049" y="4351556"/>
            <a:ext cx="1170022" cy="5175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Visual Prominence Raster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4475435-F21A-0D62-0583-90A00D2AD3D7}"/>
              </a:ext>
            </a:extLst>
          </p:cNvPr>
          <p:cNvSpPr/>
          <p:nvPr/>
        </p:nvSpPr>
        <p:spPr>
          <a:xfrm>
            <a:off x="8197627" y="4342608"/>
            <a:ext cx="1170022" cy="5265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Meaningful Visibility Raster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63356E3-C89E-308B-6849-B63CED0DA06E}"/>
              </a:ext>
            </a:extLst>
          </p:cNvPr>
          <p:cNvSpPr/>
          <p:nvPr/>
        </p:nvSpPr>
        <p:spPr>
          <a:xfrm>
            <a:off x="6263622" y="5095825"/>
            <a:ext cx="1183581" cy="5200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Cumulative Visual Prominence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5ECB8AD-0A17-78F3-86BD-B0B7B59C27C3}"/>
              </a:ext>
            </a:extLst>
          </p:cNvPr>
          <p:cNvCxnSpPr>
            <a:cxnSpLocks/>
          </p:cNvCxnSpPr>
          <p:nvPr/>
        </p:nvCxnSpPr>
        <p:spPr>
          <a:xfrm>
            <a:off x="6852015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0F82EB75-ED18-BB01-2DB1-C2F9BF24D167}"/>
              </a:ext>
            </a:extLst>
          </p:cNvPr>
          <p:cNvSpPr/>
          <p:nvPr/>
        </p:nvSpPr>
        <p:spPr>
          <a:xfrm>
            <a:off x="8229154" y="5095825"/>
            <a:ext cx="1138495" cy="5132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Cumulative Meaningful Visibility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DF74884-E7BD-40C4-259A-090D56241F3E}"/>
              </a:ext>
            </a:extLst>
          </p:cNvPr>
          <p:cNvGrpSpPr/>
          <p:nvPr/>
        </p:nvGrpSpPr>
        <p:grpSpPr>
          <a:xfrm rot="5400000">
            <a:off x="7747916" y="4786256"/>
            <a:ext cx="257175" cy="1936418"/>
            <a:chOff x="7334655" y="3041154"/>
            <a:chExt cx="817123" cy="1747736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42424A8-F260-0C84-2927-0C8D9C22FD7B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70A49C8-4BAC-851E-2ED7-786172DA545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846647C-3DA5-B43E-9B94-3630E0DA8591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391E903-BB79-DC36-917D-1E95DD576C93}"/>
              </a:ext>
            </a:extLst>
          </p:cNvPr>
          <p:cNvSpPr/>
          <p:nvPr/>
        </p:nvSpPr>
        <p:spPr>
          <a:xfrm>
            <a:off x="7296524" y="622436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 Division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01A2BB4-508E-4811-2853-01E3F3CE4FC0}"/>
              </a:ext>
            </a:extLst>
          </p:cNvPr>
          <p:cNvCxnSpPr>
            <a:cxnSpLocks/>
          </p:cNvCxnSpPr>
          <p:nvPr/>
        </p:nvCxnSpPr>
        <p:spPr>
          <a:xfrm>
            <a:off x="7811475" y="5883053"/>
            <a:ext cx="0" cy="328957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CC26952-1C85-8BE9-EC49-4532D27B23C4}"/>
              </a:ext>
            </a:extLst>
          </p:cNvPr>
          <p:cNvCxnSpPr>
            <a:cxnSpLocks/>
          </p:cNvCxnSpPr>
          <p:nvPr/>
        </p:nvCxnSpPr>
        <p:spPr>
          <a:xfrm>
            <a:off x="8782638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52C6682-0ADA-B2F7-C92E-5F6B28A940BA}"/>
              </a:ext>
            </a:extLst>
          </p:cNvPr>
          <p:cNvCxnSpPr>
            <a:cxnSpLocks/>
          </p:cNvCxnSpPr>
          <p:nvPr/>
        </p:nvCxnSpPr>
        <p:spPr>
          <a:xfrm>
            <a:off x="5135739" y="6436333"/>
            <a:ext cx="2176979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B86E466-744D-BD24-B62B-3E90BB152455}"/>
              </a:ext>
            </a:extLst>
          </p:cNvPr>
          <p:cNvCxnSpPr>
            <a:cxnSpLocks/>
          </p:cNvCxnSpPr>
          <p:nvPr/>
        </p:nvCxnSpPr>
        <p:spPr>
          <a:xfrm flipV="1">
            <a:off x="5135739" y="4901997"/>
            <a:ext cx="0" cy="1534336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643D44F-A09C-3720-08E4-3FC2D9849711}"/>
              </a:ext>
            </a:extLst>
          </p:cNvPr>
          <p:cNvCxnSpPr>
            <a:cxnSpLocks/>
          </p:cNvCxnSpPr>
          <p:nvPr/>
        </p:nvCxnSpPr>
        <p:spPr>
          <a:xfrm flipH="1">
            <a:off x="1295401" y="1185194"/>
            <a:ext cx="14418" cy="3515405"/>
          </a:xfrm>
          <a:prstGeom prst="line">
            <a:avLst/>
          </a:prstGeom>
          <a:ln>
            <a:tailEnd type="non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D8E37A9-C584-697A-D2C7-56E0A65498FE}"/>
              </a:ext>
            </a:extLst>
          </p:cNvPr>
          <p:cNvCxnSpPr>
            <a:cxnSpLocks/>
          </p:cNvCxnSpPr>
          <p:nvPr/>
        </p:nvCxnSpPr>
        <p:spPr>
          <a:xfrm flipV="1">
            <a:off x="1287946" y="4675666"/>
            <a:ext cx="1567550" cy="1435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4C4FD5F-A419-BAE8-AAFC-30F38083E2F5}"/>
              </a:ext>
            </a:extLst>
          </p:cNvPr>
          <p:cNvSpPr/>
          <p:nvPr/>
        </p:nvSpPr>
        <p:spPr>
          <a:xfrm>
            <a:off x="2855496" y="4495189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 Value Extraction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6532AC9-5595-C64D-1106-D137DA4D9A2E}"/>
              </a:ext>
            </a:extLst>
          </p:cNvPr>
          <p:cNvCxnSpPr>
            <a:cxnSpLocks/>
          </p:cNvCxnSpPr>
          <p:nvPr/>
        </p:nvCxnSpPr>
        <p:spPr>
          <a:xfrm flipV="1">
            <a:off x="3980095" y="4675666"/>
            <a:ext cx="854434" cy="14359"/>
          </a:xfrm>
          <a:prstGeom prst="line">
            <a:avLst/>
          </a:prstGeom>
          <a:ln>
            <a:headEnd type="triangle" w="lg" len="lg"/>
            <a:tailEnd type="non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6CC78E2-C374-959D-D880-6C8EE26B3118}"/>
              </a:ext>
            </a:extLst>
          </p:cNvPr>
          <p:cNvCxnSpPr>
            <a:cxnSpLocks/>
          </p:cNvCxnSpPr>
          <p:nvPr/>
        </p:nvCxnSpPr>
        <p:spPr>
          <a:xfrm>
            <a:off x="3381327" y="4901997"/>
            <a:ext cx="0" cy="554471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A8C42005-2B72-B492-6451-E6316E642657}"/>
              </a:ext>
            </a:extLst>
          </p:cNvPr>
          <p:cNvSpPr txBox="1"/>
          <p:nvPr/>
        </p:nvSpPr>
        <p:spPr>
          <a:xfrm>
            <a:off x="1678559" y="4473614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Final Step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A25772A9-D0D0-B277-0689-4B1AED5B8936}"/>
              </a:ext>
            </a:extLst>
          </p:cNvPr>
          <p:cNvSpPr/>
          <p:nvPr/>
        </p:nvSpPr>
        <p:spPr>
          <a:xfrm>
            <a:off x="2826914" y="5456468"/>
            <a:ext cx="1170022" cy="5959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Turbine Visual Prominence Bubble Plot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EDDCB7-3F3A-FB6A-9B27-66279FFF5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85" y="1915424"/>
            <a:ext cx="865197" cy="9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D66D740-781B-9E23-AF27-893788F3B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486" y="1587894"/>
            <a:ext cx="1765225" cy="150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D59AA3D-067D-30A9-DFFB-E16EC5999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97" y="4927673"/>
            <a:ext cx="1782760" cy="128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EA126B-3975-38B6-4724-496F77EB4987}"/>
              </a:ext>
            </a:extLst>
          </p:cNvPr>
          <p:cNvSpPr txBox="1"/>
          <p:nvPr/>
        </p:nvSpPr>
        <p:spPr>
          <a:xfrm>
            <a:off x="3443808" y="5157856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Geopandas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FEF67-08BD-C315-20DF-B1C67BA5D233}"/>
              </a:ext>
            </a:extLst>
          </p:cNvPr>
          <p:cNvSpPr txBox="1"/>
          <p:nvPr/>
        </p:nvSpPr>
        <p:spPr>
          <a:xfrm>
            <a:off x="2943770" y="1830452"/>
            <a:ext cx="660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0E158F-FADC-A277-937B-6FA8C6512599}"/>
              </a:ext>
            </a:extLst>
          </p:cNvPr>
          <p:cNvSpPr txBox="1"/>
          <p:nvPr/>
        </p:nvSpPr>
        <p:spPr>
          <a:xfrm>
            <a:off x="2145189" y="2609338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Shapely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C289BE-1BD1-4E1E-5D6B-C37BA27BF63E}"/>
              </a:ext>
            </a:extLst>
          </p:cNvPr>
          <p:cNvSpPr txBox="1"/>
          <p:nvPr/>
        </p:nvSpPr>
        <p:spPr>
          <a:xfrm>
            <a:off x="3603903" y="2621891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88A88-80A9-4125-8A22-384D6DD9311C}"/>
              </a:ext>
            </a:extLst>
          </p:cNvPr>
          <p:cNvSpPr txBox="1"/>
          <p:nvPr/>
        </p:nvSpPr>
        <p:spPr>
          <a:xfrm>
            <a:off x="4628850" y="495469"/>
            <a:ext cx="1294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GDAL, Geopandas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886C5-2362-5B20-C7D0-A225D333FE21}"/>
              </a:ext>
            </a:extLst>
          </p:cNvPr>
          <p:cNvSpPr txBox="1"/>
          <p:nvPr/>
        </p:nvSpPr>
        <p:spPr>
          <a:xfrm>
            <a:off x="9089570" y="358434"/>
            <a:ext cx="7427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0F999E-DD72-75F9-CB82-E25CFEA44804}"/>
              </a:ext>
            </a:extLst>
          </p:cNvPr>
          <p:cNvSpPr txBox="1"/>
          <p:nvPr/>
        </p:nvSpPr>
        <p:spPr>
          <a:xfrm>
            <a:off x="7471894" y="2216047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Rioxarray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118C1F-17DB-CB19-4405-381491326308}"/>
              </a:ext>
            </a:extLst>
          </p:cNvPr>
          <p:cNvSpPr txBox="1"/>
          <p:nvPr/>
        </p:nvSpPr>
        <p:spPr>
          <a:xfrm>
            <a:off x="7412747" y="4816514"/>
            <a:ext cx="767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Rioxarray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2D51E5-815A-33F3-3CAA-E78FCF29E5C4}"/>
              </a:ext>
            </a:extLst>
          </p:cNvPr>
          <p:cNvSpPr txBox="1"/>
          <p:nvPr/>
        </p:nvSpPr>
        <p:spPr>
          <a:xfrm>
            <a:off x="7429787" y="5369793"/>
            <a:ext cx="767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3A44D9-1C9A-CF0F-919C-9AFC12D13CD8}"/>
              </a:ext>
            </a:extLst>
          </p:cNvPr>
          <p:cNvSpPr txBox="1"/>
          <p:nvPr/>
        </p:nvSpPr>
        <p:spPr>
          <a:xfrm>
            <a:off x="7467457" y="3976474"/>
            <a:ext cx="6884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FD7322-6DAB-A783-E3C9-4575CD7787F8}"/>
              </a:ext>
            </a:extLst>
          </p:cNvPr>
          <p:cNvSpPr txBox="1"/>
          <p:nvPr/>
        </p:nvSpPr>
        <p:spPr>
          <a:xfrm>
            <a:off x="2771431" y="4123142"/>
            <a:ext cx="18033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Geopandas, Rasterio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2507F9-877B-FED7-4A24-599FA03A4583}"/>
              </a:ext>
            </a:extLst>
          </p:cNvPr>
          <p:cNvSpPr txBox="1"/>
          <p:nvPr/>
        </p:nvSpPr>
        <p:spPr>
          <a:xfrm>
            <a:off x="4735150" y="4070013"/>
            <a:ext cx="1082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3F17F7F-484A-B098-1B7F-774507FA5740}"/>
              </a:ext>
            </a:extLst>
          </p:cNvPr>
          <p:cNvSpPr txBox="1"/>
          <p:nvPr/>
        </p:nvSpPr>
        <p:spPr>
          <a:xfrm>
            <a:off x="2833669" y="646938"/>
            <a:ext cx="898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Geopandas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7F75FA-D8E2-E280-31F0-C7A4DA8935BC}"/>
              </a:ext>
            </a:extLst>
          </p:cNvPr>
          <p:cNvSpPr/>
          <p:nvPr/>
        </p:nvSpPr>
        <p:spPr>
          <a:xfrm>
            <a:off x="7312718" y="1242134"/>
            <a:ext cx="1426710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Relative Viewsheds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71B0EC-DB14-2BB6-8613-F601D2670642}"/>
              </a:ext>
            </a:extLst>
          </p:cNvPr>
          <p:cNvSpPr/>
          <p:nvPr/>
        </p:nvSpPr>
        <p:spPr>
          <a:xfrm>
            <a:off x="2720308" y="944928"/>
            <a:ext cx="1161136" cy="3618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Wind Turbine Locations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D46ACA6-6C91-D8C2-1698-3C7159B0558C}"/>
              </a:ext>
            </a:extLst>
          </p:cNvPr>
          <p:cNvSpPr/>
          <p:nvPr/>
        </p:nvSpPr>
        <p:spPr>
          <a:xfrm>
            <a:off x="4550728" y="4342609"/>
            <a:ext cx="1170022" cy="5362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Mean Visual Prominence Raster</a:t>
            </a: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2901D0C7-9A41-7BDC-72E6-D19514CBA07E}"/>
              </a:ext>
            </a:extLst>
          </p:cNvPr>
          <p:cNvSpPr txBox="1">
            <a:spLocks/>
          </p:cNvSpPr>
          <p:nvPr/>
        </p:nvSpPr>
        <p:spPr>
          <a:xfrm>
            <a:off x="-307885" y="1546"/>
            <a:ext cx="3480411" cy="696448"/>
          </a:xfrm>
          <a:prstGeom prst="rect">
            <a:avLst/>
          </a:prstGeom>
        </p:spPr>
        <p:txBody>
          <a:bodyPr vert="horz" lIns="0" tIns="45720" rIns="0" bIns="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sz="3400" dirty="0">
                <a:solidFill>
                  <a:schemeClr val="bg1"/>
                </a:solidFill>
              </a:rPr>
              <a:t>GIS Workflow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FCA448F-3656-1B49-DC34-765003995FC1}"/>
              </a:ext>
            </a:extLst>
          </p:cNvPr>
          <p:cNvCxnSpPr/>
          <p:nvPr/>
        </p:nvCxnSpPr>
        <p:spPr>
          <a:xfrm>
            <a:off x="288014" y="824370"/>
            <a:ext cx="4572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B08FE1D-06F3-7C03-E5A9-966002873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494944"/>
            <a:ext cx="6700085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24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1F19408-1E83-0FFE-6B4F-A1F9833F7E91}"/>
              </a:ext>
            </a:extLst>
          </p:cNvPr>
          <p:cNvGrpSpPr/>
          <p:nvPr/>
        </p:nvGrpSpPr>
        <p:grpSpPr>
          <a:xfrm>
            <a:off x="3881444" y="1163887"/>
            <a:ext cx="255351" cy="546168"/>
            <a:chOff x="7334655" y="3041154"/>
            <a:chExt cx="817123" cy="174773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CA9C3BE-657F-2AD1-F2E4-18370BFB5F14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2D9D8C6-6260-0E73-C931-B12CB76994C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02C3633-30E5-9309-D074-3A9CD4716B02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6E65A00-1AE8-A836-C98D-0E0E6AE51654}"/>
              </a:ext>
            </a:extLst>
          </p:cNvPr>
          <p:cNvSpPr/>
          <p:nvPr/>
        </p:nvSpPr>
        <p:spPr>
          <a:xfrm>
            <a:off x="2720307" y="1487802"/>
            <a:ext cx="1161136" cy="3486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Digital Elevation Model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79EEE1-30F3-80E2-D03A-17A61475A6F1}"/>
              </a:ext>
            </a:extLst>
          </p:cNvPr>
          <p:cNvCxnSpPr>
            <a:cxnSpLocks/>
          </p:cNvCxnSpPr>
          <p:nvPr/>
        </p:nvCxnSpPr>
        <p:spPr>
          <a:xfrm>
            <a:off x="4136795" y="1425458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DC3674E-F5E9-1C22-72FE-283411A31FAE}"/>
              </a:ext>
            </a:extLst>
          </p:cNvPr>
          <p:cNvSpPr/>
          <p:nvPr/>
        </p:nvSpPr>
        <p:spPr>
          <a:xfrm>
            <a:off x="4615321" y="1230621"/>
            <a:ext cx="1229079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Compute Relative Viewsheds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16507E-63D8-9A6F-C4E4-089A29C4C955}"/>
              </a:ext>
            </a:extLst>
          </p:cNvPr>
          <p:cNvGrpSpPr/>
          <p:nvPr/>
        </p:nvGrpSpPr>
        <p:grpSpPr>
          <a:xfrm>
            <a:off x="6211783" y="815339"/>
            <a:ext cx="828675" cy="1243263"/>
            <a:chOff x="13942347" y="1404329"/>
            <a:chExt cx="2651760" cy="39784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DAABEEC-9439-9238-7D5A-702EE206268B}"/>
                </a:ext>
              </a:extLst>
            </p:cNvPr>
            <p:cNvSpPr/>
            <p:nvPr/>
          </p:nvSpPr>
          <p:spPr>
            <a:xfrm>
              <a:off x="13942347" y="1404329"/>
              <a:ext cx="2651760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Blade End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D030C39-6F3D-48BF-F71D-05158358979E}"/>
                </a:ext>
              </a:extLst>
            </p:cNvPr>
            <p:cNvSpPr/>
            <p:nvPr/>
          </p:nvSpPr>
          <p:spPr>
            <a:xfrm>
              <a:off x="13942347" y="2989340"/>
              <a:ext cx="2651760" cy="8694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Hub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2ACA013-30EE-A137-D153-4C36817F641C}"/>
                </a:ext>
              </a:extLst>
            </p:cNvPr>
            <p:cNvSpPr/>
            <p:nvPr/>
          </p:nvSpPr>
          <p:spPr>
            <a:xfrm>
              <a:off x="13942347" y="4267422"/>
              <a:ext cx="2651760" cy="11153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Rotor Sweep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DDEA8F2-495A-F5AC-49D7-520BBE1D3AC0}"/>
              </a:ext>
            </a:extLst>
          </p:cNvPr>
          <p:cNvSpPr txBox="1"/>
          <p:nvPr/>
        </p:nvSpPr>
        <p:spPr>
          <a:xfrm>
            <a:off x="4615322" y="886706"/>
            <a:ext cx="1328487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b="0" dirty="0"/>
              <a:t>Create for each location separately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0D2D6DB-FC12-C55C-2CA7-9D5AA72D3B89}"/>
              </a:ext>
            </a:extLst>
          </p:cNvPr>
          <p:cNvGrpSpPr/>
          <p:nvPr/>
        </p:nvGrpSpPr>
        <p:grpSpPr>
          <a:xfrm>
            <a:off x="5844398" y="994132"/>
            <a:ext cx="313063" cy="1043756"/>
            <a:chOff x="13596513" y="1697202"/>
            <a:chExt cx="1001802" cy="334001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C5BCFDD-C211-0502-4C81-D3B6204CB264}"/>
                </a:ext>
              </a:extLst>
            </p:cNvPr>
            <p:cNvCxnSpPr>
              <a:cxnSpLocks/>
            </p:cNvCxnSpPr>
            <p:nvPr/>
          </p:nvCxnSpPr>
          <p:spPr>
            <a:xfrm>
              <a:off x="13596513" y="3192380"/>
              <a:ext cx="328035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54BE10-2529-AAEB-C33F-E8008AEB4707}"/>
                </a:ext>
              </a:extLst>
            </p:cNvPr>
            <p:cNvCxnSpPr/>
            <p:nvPr/>
          </p:nvCxnSpPr>
          <p:spPr>
            <a:xfrm>
              <a:off x="13924547" y="1697202"/>
              <a:ext cx="0" cy="3340019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DAEBAB-50F3-EC14-7240-5F223A114274}"/>
                </a:ext>
              </a:extLst>
            </p:cNvPr>
            <p:cNvCxnSpPr/>
            <p:nvPr/>
          </p:nvCxnSpPr>
          <p:spPr>
            <a:xfrm>
              <a:off x="13924547" y="1697202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B2034BC-D08B-014A-9C29-6272AAF0ED56}"/>
                </a:ext>
              </a:extLst>
            </p:cNvPr>
            <p:cNvCxnSpPr/>
            <p:nvPr/>
          </p:nvCxnSpPr>
          <p:spPr>
            <a:xfrm>
              <a:off x="13924547" y="3192379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5C5603-9184-C308-ECD2-218AD0430B7F}"/>
                </a:ext>
              </a:extLst>
            </p:cNvPr>
            <p:cNvCxnSpPr/>
            <p:nvPr/>
          </p:nvCxnSpPr>
          <p:spPr>
            <a:xfrm>
              <a:off x="13917084" y="5037221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1" name="Right Brace 30">
            <a:extLst>
              <a:ext uri="{FF2B5EF4-FFF2-40B4-BE49-F238E27FC236}">
                <a16:creationId xmlns:a16="http://schemas.microsoft.com/office/drawing/2014/main" id="{84BEA15A-B461-9F5F-7BA6-DAE265CCFB98}"/>
              </a:ext>
            </a:extLst>
          </p:cNvPr>
          <p:cNvSpPr/>
          <p:nvPr/>
        </p:nvSpPr>
        <p:spPr>
          <a:xfrm>
            <a:off x="7097113" y="803826"/>
            <a:ext cx="149565" cy="1244663"/>
          </a:xfrm>
          <a:prstGeom prst="rightBrace">
            <a:avLst>
              <a:gd name="adj1" fmla="val 8333"/>
              <a:gd name="adj2" fmla="val 50466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563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1D15F7-7EAF-80FD-77A9-B48380B06E42}"/>
              </a:ext>
            </a:extLst>
          </p:cNvPr>
          <p:cNvCxnSpPr>
            <a:cxnSpLocks/>
          </p:cNvCxnSpPr>
          <p:nvPr/>
        </p:nvCxnSpPr>
        <p:spPr>
          <a:xfrm>
            <a:off x="8513053" y="1449503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0D1B267-7DF9-1D14-1C63-BBC5AA4B652F}"/>
              </a:ext>
            </a:extLst>
          </p:cNvPr>
          <p:cNvSpPr/>
          <p:nvPr/>
        </p:nvSpPr>
        <p:spPr>
          <a:xfrm>
            <a:off x="8991580" y="1242134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Merge Relative Viewsheds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511AE8-6108-64FB-04B1-5DDFBAD3F9FB}"/>
              </a:ext>
            </a:extLst>
          </p:cNvPr>
          <p:cNvSpPr txBox="1"/>
          <p:nvPr/>
        </p:nvSpPr>
        <p:spPr>
          <a:xfrm>
            <a:off x="8991580" y="654619"/>
            <a:ext cx="11179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b="0" dirty="0"/>
              <a:t>Store maximum in each pixel and calculate for each wind turbine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BDA5C1-9AD5-A0AF-1CD0-F0FA4E936DB1}"/>
              </a:ext>
            </a:extLst>
          </p:cNvPr>
          <p:cNvSpPr txBox="1"/>
          <p:nvPr/>
        </p:nvSpPr>
        <p:spPr>
          <a:xfrm>
            <a:off x="7568014" y="1710055"/>
            <a:ext cx="1140801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6EB628-C365-2532-6BCB-0EB91BFCEF88}"/>
              </a:ext>
            </a:extLst>
          </p:cNvPr>
          <p:cNvSpPr txBox="1"/>
          <p:nvPr/>
        </p:nvSpPr>
        <p:spPr>
          <a:xfrm>
            <a:off x="7467457" y="650140"/>
            <a:ext cx="1226539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Blade End  [255:10]</a:t>
            </a:r>
          </a:p>
          <a:p>
            <a:r>
              <a:rPr lang="en-US" dirty="0"/>
              <a:t>Hub [255:20]</a:t>
            </a:r>
          </a:p>
          <a:p>
            <a:r>
              <a:rPr lang="en-US" dirty="0"/>
              <a:t>Rotor Sweep [255:30]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42EAE98-E4E4-6BD7-1511-19BEB3543D9B}"/>
              </a:ext>
            </a:extLst>
          </p:cNvPr>
          <p:cNvSpPr txBox="1"/>
          <p:nvPr/>
        </p:nvSpPr>
        <p:spPr>
          <a:xfrm>
            <a:off x="6105563" y="413464"/>
            <a:ext cx="142930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0 –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No Visibility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255 –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Complete Visibility</a:t>
            </a:r>
            <a:endParaRPr lang="en-US" sz="875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6A42892-DD65-4C8C-867A-71B1D8B184FD}"/>
              </a:ext>
            </a:extLst>
          </p:cNvPr>
          <p:cNvCxnSpPr>
            <a:cxnSpLocks/>
          </p:cNvCxnSpPr>
          <p:nvPr/>
        </p:nvCxnSpPr>
        <p:spPr>
          <a:xfrm>
            <a:off x="1298125" y="1174620"/>
            <a:ext cx="1643438" cy="0"/>
          </a:xfrm>
          <a:prstGeom prst="line">
            <a:avLst/>
          </a:prstGeom>
          <a:ln w="127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6A36958-AABF-EB7A-EB89-C4169C2C263C}"/>
              </a:ext>
            </a:extLst>
          </p:cNvPr>
          <p:cNvCxnSpPr>
            <a:cxnSpLocks/>
          </p:cNvCxnSpPr>
          <p:nvPr/>
        </p:nvCxnSpPr>
        <p:spPr>
          <a:xfrm>
            <a:off x="2083312" y="1174620"/>
            <a:ext cx="0" cy="1709325"/>
          </a:xfrm>
          <a:prstGeom prst="line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67B8211C-0D56-5087-7A10-9EE522A8158C}"/>
              </a:ext>
            </a:extLst>
          </p:cNvPr>
          <p:cNvSpPr/>
          <p:nvPr/>
        </p:nvSpPr>
        <p:spPr>
          <a:xfrm>
            <a:off x="1595243" y="2901065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Compute Multi Ring Buffer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58D4F3-3626-0072-2D49-4E4533D2E27B}"/>
              </a:ext>
            </a:extLst>
          </p:cNvPr>
          <p:cNvSpPr txBox="1"/>
          <p:nvPr/>
        </p:nvSpPr>
        <p:spPr>
          <a:xfrm>
            <a:off x="2147466" y="2071692"/>
            <a:ext cx="6644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Create for each location separately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8F96C0-F171-EDB8-ECD5-AE625B329A53}"/>
              </a:ext>
            </a:extLst>
          </p:cNvPr>
          <p:cNvCxnSpPr>
            <a:cxnSpLocks/>
          </p:cNvCxnSpPr>
          <p:nvPr/>
        </p:nvCxnSpPr>
        <p:spPr>
          <a:xfrm>
            <a:off x="2713177" y="3095902"/>
            <a:ext cx="66815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842767E-B40A-2CF1-EC28-DCFC32A0A9B5}"/>
              </a:ext>
            </a:extLst>
          </p:cNvPr>
          <p:cNvSpPr/>
          <p:nvPr/>
        </p:nvSpPr>
        <p:spPr>
          <a:xfrm>
            <a:off x="3382537" y="2865728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Rasterize Multi Ring Buffer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CB92C4-4D89-5E7F-ACC2-252530FD52F7}"/>
              </a:ext>
            </a:extLst>
          </p:cNvPr>
          <p:cNvSpPr txBox="1"/>
          <p:nvPr/>
        </p:nvSpPr>
        <p:spPr>
          <a:xfrm>
            <a:off x="1555271" y="3367647"/>
            <a:ext cx="1643437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 – 0.8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0.8 – 3.2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3.2 – 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8 – 16.1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16.1 – 32.2 KM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B80CCC-D366-1F6B-981C-7EC961E3594F}"/>
              </a:ext>
            </a:extLst>
          </p:cNvPr>
          <p:cNvSpPr txBox="1"/>
          <p:nvPr/>
        </p:nvSpPr>
        <p:spPr>
          <a:xfrm>
            <a:off x="3381327" y="3367647"/>
            <a:ext cx="1415716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2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4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5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53FEBB0-8930-FB50-C498-B63F10D8B755}"/>
              </a:ext>
            </a:extLst>
          </p:cNvPr>
          <p:cNvCxnSpPr>
            <a:cxnSpLocks/>
          </p:cNvCxnSpPr>
          <p:nvPr/>
        </p:nvCxnSpPr>
        <p:spPr>
          <a:xfrm flipH="1">
            <a:off x="8348769" y="3057802"/>
            <a:ext cx="116018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92DCD306-F6D9-DE66-1377-FFEF1D53EA81}"/>
              </a:ext>
            </a:extLst>
          </p:cNvPr>
          <p:cNvSpPr/>
          <p:nvPr/>
        </p:nvSpPr>
        <p:spPr>
          <a:xfrm>
            <a:off x="7233040" y="2865728"/>
            <a:ext cx="1117934" cy="389673"/>
          </a:xfrm>
          <a:prstGeom prst="rect">
            <a:avLst/>
          </a:prstGeom>
          <a:solidFill>
            <a:srgbClr val="0B5E9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/>
              <a:t>Merge </a:t>
            </a:r>
            <a:r>
              <a:rPr lang="en-US" sz="1125" dirty="0" err="1"/>
              <a:t>Rasters</a:t>
            </a:r>
            <a:endParaRPr lang="en-US" sz="1125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6B4CDBC-3D49-8998-A728-DFFBC82D6AD1}"/>
              </a:ext>
            </a:extLst>
          </p:cNvPr>
          <p:cNvCxnSpPr>
            <a:cxnSpLocks/>
          </p:cNvCxnSpPr>
          <p:nvPr/>
        </p:nvCxnSpPr>
        <p:spPr>
          <a:xfrm>
            <a:off x="9508957" y="1631807"/>
            <a:ext cx="0" cy="70711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DCDBC15-91A7-9A03-0425-51005EFEFC3E}"/>
              </a:ext>
            </a:extLst>
          </p:cNvPr>
          <p:cNvSpPr/>
          <p:nvPr/>
        </p:nvSpPr>
        <p:spPr>
          <a:xfrm>
            <a:off x="8981401" y="2338917"/>
            <a:ext cx="1117934" cy="3886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Visual Exposure Raster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152FC1-2DEA-39C9-0CCD-874C45DC81B2}"/>
              </a:ext>
            </a:extLst>
          </p:cNvPr>
          <p:cNvCxnSpPr>
            <a:cxnSpLocks/>
          </p:cNvCxnSpPr>
          <p:nvPr/>
        </p:nvCxnSpPr>
        <p:spPr>
          <a:xfrm>
            <a:off x="9508957" y="2727537"/>
            <a:ext cx="0" cy="330265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3B21E85F-EF17-7C20-BDBA-A9ADD7C9050F}"/>
              </a:ext>
            </a:extLst>
          </p:cNvPr>
          <p:cNvSpPr/>
          <p:nvPr/>
        </p:nvSpPr>
        <p:spPr>
          <a:xfrm>
            <a:off x="4843965" y="287236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Distance Zone Raster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45D865F-2F05-BB04-F43D-A026090B3F64}"/>
              </a:ext>
            </a:extLst>
          </p:cNvPr>
          <p:cNvCxnSpPr>
            <a:cxnSpLocks/>
            <a:endCxn id="48" idx="3"/>
          </p:cNvCxnSpPr>
          <p:nvPr/>
        </p:nvCxnSpPr>
        <p:spPr>
          <a:xfrm flipH="1">
            <a:off x="4500471" y="3060565"/>
            <a:ext cx="334058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AFF6CF3-A8BD-F08E-F0D0-784A279B0A32}"/>
              </a:ext>
            </a:extLst>
          </p:cNvPr>
          <p:cNvCxnSpPr>
            <a:cxnSpLocks/>
            <a:stCxn id="74" idx="3"/>
          </p:cNvCxnSpPr>
          <p:nvPr/>
        </p:nvCxnSpPr>
        <p:spPr>
          <a:xfrm flipV="1">
            <a:off x="5961899" y="3060565"/>
            <a:ext cx="1271141" cy="663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E8142EEE-0916-786B-1229-B9C005FF22CA}"/>
              </a:ext>
            </a:extLst>
          </p:cNvPr>
          <p:cNvSpPr txBox="1"/>
          <p:nvPr/>
        </p:nvSpPr>
        <p:spPr>
          <a:xfrm>
            <a:off x="7192651" y="2479817"/>
            <a:ext cx="142671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b="0" dirty="0">
                <a:solidFill>
                  <a:schemeClr val="bg1">
                    <a:lumMod val="95000"/>
                  </a:schemeClr>
                </a:solidFill>
              </a:rPr>
              <a:t>Raster Sum (Visual Exposure, Distance Zone)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242BB1B-8414-8C4A-16E5-D69FD4C771F4}"/>
              </a:ext>
            </a:extLst>
          </p:cNvPr>
          <p:cNvGrpSpPr/>
          <p:nvPr/>
        </p:nvGrpSpPr>
        <p:grpSpPr>
          <a:xfrm rot="16200000">
            <a:off x="7645340" y="2763026"/>
            <a:ext cx="257175" cy="1936418"/>
            <a:chOff x="7334655" y="3041154"/>
            <a:chExt cx="817123" cy="1747736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33D0F3F-00AA-FF4E-0ABD-7A72054E20FE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2B8C0B-582D-93B8-D1F4-021136E7C69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EA9C5E4-1CA5-8CCB-74B0-F2EE557AF5D3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D652289-6A02-CC01-1CCB-74E4DFD75328}"/>
              </a:ext>
            </a:extLst>
          </p:cNvPr>
          <p:cNvCxnSpPr>
            <a:cxnSpLocks/>
          </p:cNvCxnSpPr>
          <p:nvPr/>
        </p:nvCxnSpPr>
        <p:spPr>
          <a:xfrm>
            <a:off x="7742012" y="3255401"/>
            <a:ext cx="0" cy="347246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EDF0A71-AA16-91B1-E67E-F1244E4BCD72}"/>
              </a:ext>
            </a:extLst>
          </p:cNvPr>
          <p:cNvSpPr/>
          <p:nvPr/>
        </p:nvSpPr>
        <p:spPr>
          <a:xfrm>
            <a:off x="6267005" y="386215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as per Table 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1405A86-A2F2-76F7-C957-30D2083B7BE1}"/>
              </a:ext>
            </a:extLst>
          </p:cNvPr>
          <p:cNvSpPr/>
          <p:nvPr/>
        </p:nvSpPr>
        <p:spPr>
          <a:xfrm>
            <a:off x="8229155" y="386215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as per Table 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0DE6DD0-4672-7A92-0222-80B225F16FA5}"/>
              </a:ext>
            </a:extLst>
          </p:cNvPr>
          <p:cNvSpPr txBox="1"/>
          <p:nvPr/>
        </p:nvSpPr>
        <p:spPr>
          <a:xfrm>
            <a:off x="6802365" y="3639632"/>
            <a:ext cx="1233423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5912235-A9E8-E342-5436-EEE184BEF852}"/>
              </a:ext>
            </a:extLst>
          </p:cNvPr>
          <p:cNvSpPr txBox="1"/>
          <p:nvPr/>
        </p:nvSpPr>
        <p:spPr>
          <a:xfrm>
            <a:off x="8742137" y="3639380"/>
            <a:ext cx="985665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0BB5B10-4B7A-8F23-6A75-EB9225289001}"/>
              </a:ext>
            </a:extLst>
          </p:cNvPr>
          <p:cNvCxnSpPr>
            <a:cxnSpLocks/>
          </p:cNvCxnSpPr>
          <p:nvPr/>
        </p:nvCxnSpPr>
        <p:spPr>
          <a:xfrm>
            <a:off x="6852015" y="4251828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0E7FDA2-90D4-4800-DDB5-82AD1492FBE5}"/>
              </a:ext>
            </a:extLst>
          </p:cNvPr>
          <p:cNvCxnSpPr>
            <a:cxnSpLocks/>
          </p:cNvCxnSpPr>
          <p:nvPr/>
        </p:nvCxnSpPr>
        <p:spPr>
          <a:xfrm>
            <a:off x="8756594" y="4254293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7C788BDA-0DB5-D958-5628-3AC2692876AF}"/>
              </a:ext>
            </a:extLst>
          </p:cNvPr>
          <p:cNvSpPr/>
          <p:nvPr/>
        </p:nvSpPr>
        <p:spPr>
          <a:xfrm>
            <a:off x="6288049" y="4351556"/>
            <a:ext cx="1170022" cy="5175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Visual Prominence Raster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4475435-F21A-0D62-0583-90A00D2AD3D7}"/>
              </a:ext>
            </a:extLst>
          </p:cNvPr>
          <p:cNvSpPr/>
          <p:nvPr/>
        </p:nvSpPr>
        <p:spPr>
          <a:xfrm>
            <a:off x="8197627" y="4342608"/>
            <a:ext cx="1170022" cy="5265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Meaningful Visibility Raster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63356E3-C89E-308B-6849-B63CED0DA06E}"/>
              </a:ext>
            </a:extLst>
          </p:cNvPr>
          <p:cNvSpPr/>
          <p:nvPr/>
        </p:nvSpPr>
        <p:spPr>
          <a:xfrm>
            <a:off x="6263622" y="5095825"/>
            <a:ext cx="1183581" cy="5200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Cumulative Visual Prominence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5ECB8AD-0A17-78F3-86BD-B0B7B59C27C3}"/>
              </a:ext>
            </a:extLst>
          </p:cNvPr>
          <p:cNvCxnSpPr>
            <a:cxnSpLocks/>
          </p:cNvCxnSpPr>
          <p:nvPr/>
        </p:nvCxnSpPr>
        <p:spPr>
          <a:xfrm>
            <a:off x="6852015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0F82EB75-ED18-BB01-2DB1-C2F9BF24D167}"/>
              </a:ext>
            </a:extLst>
          </p:cNvPr>
          <p:cNvSpPr/>
          <p:nvPr/>
        </p:nvSpPr>
        <p:spPr>
          <a:xfrm>
            <a:off x="8229154" y="5095825"/>
            <a:ext cx="1138495" cy="5132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Cumulative Meaningful Visibility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DF74884-E7BD-40C4-259A-090D56241F3E}"/>
              </a:ext>
            </a:extLst>
          </p:cNvPr>
          <p:cNvGrpSpPr/>
          <p:nvPr/>
        </p:nvGrpSpPr>
        <p:grpSpPr>
          <a:xfrm rot="5400000">
            <a:off x="7747916" y="4786256"/>
            <a:ext cx="257175" cy="1936418"/>
            <a:chOff x="7334655" y="3041154"/>
            <a:chExt cx="817123" cy="1747736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42424A8-F260-0C84-2927-0C8D9C22FD7B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70A49C8-4BAC-851E-2ED7-786172DA545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846647C-3DA5-B43E-9B94-3630E0DA8591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391E903-BB79-DC36-917D-1E95DD576C93}"/>
              </a:ext>
            </a:extLst>
          </p:cNvPr>
          <p:cNvSpPr/>
          <p:nvPr/>
        </p:nvSpPr>
        <p:spPr>
          <a:xfrm>
            <a:off x="7296524" y="622436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 Division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01A2BB4-508E-4811-2853-01E3F3CE4FC0}"/>
              </a:ext>
            </a:extLst>
          </p:cNvPr>
          <p:cNvCxnSpPr>
            <a:cxnSpLocks/>
          </p:cNvCxnSpPr>
          <p:nvPr/>
        </p:nvCxnSpPr>
        <p:spPr>
          <a:xfrm>
            <a:off x="7811475" y="5883053"/>
            <a:ext cx="0" cy="328957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CC26952-1C85-8BE9-EC49-4532D27B23C4}"/>
              </a:ext>
            </a:extLst>
          </p:cNvPr>
          <p:cNvCxnSpPr>
            <a:cxnSpLocks/>
          </p:cNvCxnSpPr>
          <p:nvPr/>
        </p:nvCxnSpPr>
        <p:spPr>
          <a:xfrm>
            <a:off x="8782638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52C6682-0ADA-B2F7-C92E-5F6B28A940BA}"/>
              </a:ext>
            </a:extLst>
          </p:cNvPr>
          <p:cNvCxnSpPr>
            <a:cxnSpLocks/>
          </p:cNvCxnSpPr>
          <p:nvPr/>
        </p:nvCxnSpPr>
        <p:spPr>
          <a:xfrm>
            <a:off x="5135739" y="6436333"/>
            <a:ext cx="2176979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B86E466-744D-BD24-B62B-3E90BB152455}"/>
              </a:ext>
            </a:extLst>
          </p:cNvPr>
          <p:cNvCxnSpPr>
            <a:cxnSpLocks/>
          </p:cNvCxnSpPr>
          <p:nvPr/>
        </p:nvCxnSpPr>
        <p:spPr>
          <a:xfrm flipV="1">
            <a:off x="5135739" y="4901997"/>
            <a:ext cx="0" cy="1534336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643D44F-A09C-3720-08E4-3FC2D9849711}"/>
              </a:ext>
            </a:extLst>
          </p:cNvPr>
          <p:cNvCxnSpPr>
            <a:cxnSpLocks/>
          </p:cNvCxnSpPr>
          <p:nvPr/>
        </p:nvCxnSpPr>
        <p:spPr>
          <a:xfrm flipH="1">
            <a:off x="1295401" y="1185194"/>
            <a:ext cx="14418" cy="3515405"/>
          </a:xfrm>
          <a:prstGeom prst="line">
            <a:avLst/>
          </a:prstGeom>
          <a:ln>
            <a:tailEnd type="non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D8E37A9-C584-697A-D2C7-56E0A65498FE}"/>
              </a:ext>
            </a:extLst>
          </p:cNvPr>
          <p:cNvCxnSpPr>
            <a:cxnSpLocks/>
          </p:cNvCxnSpPr>
          <p:nvPr/>
        </p:nvCxnSpPr>
        <p:spPr>
          <a:xfrm flipV="1">
            <a:off x="1287946" y="4675666"/>
            <a:ext cx="1567550" cy="1435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4C4FD5F-A419-BAE8-AAFC-30F38083E2F5}"/>
              </a:ext>
            </a:extLst>
          </p:cNvPr>
          <p:cNvSpPr/>
          <p:nvPr/>
        </p:nvSpPr>
        <p:spPr>
          <a:xfrm>
            <a:off x="2855496" y="4495189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 Value Extraction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6532AC9-5595-C64D-1106-D137DA4D9A2E}"/>
              </a:ext>
            </a:extLst>
          </p:cNvPr>
          <p:cNvCxnSpPr>
            <a:cxnSpLocks/>
          </p:cNvCxnSpPr>
          <p:nvPr/>
        </p:nvCxnSpPr>
        <p:spPr>
          <a:xfrm flipV="1">
            <a:off x="3980095" y="4675666"/>
            <a:ext cx="854434" cy="14359"/>
          </a:xfrm>
          <a:prstGeom prst="line">
            <a:avLst/>
          </a:prstGeom>
          <a:ln>
            <a:headEnd type="triangle" w="lg" len="lg"/>
            <a:tailEnd type="non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6CC78E2-C374-959D-D880-6C8EE26B3118}"/>
              </a:ext>
            </a:extLst>
          </p:cNvPr>
          <p:cNvCxnSpPr>
            <a:cxnSpLocks/>
          </p:cNvCxnSpPr>
          <p:nvPr/>
        </p:nvCxnSpPr>
        <p:spPr>
          <a:xfrm>
            <a:off x="3381327" y="4901997"/>
            <a:ext cx="0" cy="554471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A8C42005-2B72-B492-6451-E6316E642657}"/>
              </a:ext>
            </a:extLst>
          </p:cNvPr>
          <p:cNvSpPr txBox="1"/>
          <p:nvPr/>
        </p:nvSpPr>
        <p:spPr>
          <a:xfrm>
            <a:off x="1678559" y="4473614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Final Step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A25772A9-D0D0-B277-0689-4B1AED5B8936}"/>
              </a:ext>
            </a:extLst>
          </p:cNvPr>
          <p:cNvSpPr/>
          <p:nvPr/>
        </p:nvSpPr>
        <p:spPr>
          <a:xfrm>
            <a:off x="2826914" y="5456468"/>
            <a:ext cx="1170022" cy="5959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Turbine Visual Prominence Bubble Plot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EDDCB7-3F3A-FB6A-9B27-66279FFF5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85" y="1915424"/>
            <a:ext cx="865197" cy="9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D66D740-781B-9E23-AF27-893788F3B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486" y="1587894"/>
            <a:ext cx="1765225" cy="150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D59AA3D-067D-30A9-DFFB-E16EC5999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97" y="4927673"/>
            <a:ext cx="1782760" cy="128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EA126B-3975-38B6-4724-496F77EB4987}"/>
              </a:ext>
            </a:extLst>
          </p:cNvPr>
          <p:cNvSpPr txBox="1"/>
          <p:nvPr/>
        </p:nvSpPr>
        <p:spPr>
          <a:xfrm>
            <a:off x="3443808" y="5157856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Geopandas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FEF67-08BD-C315-20DF-B1C67BA5D233}"/>
              </a:ext>
            </a:extLst>
          </p:cNvPr>
          <p:cNvSpPr txBox="1"/>
          <p:nvPr/>
        </p:nvSpPr>
        <p:spPr>
          <a:xfrm>
            <a:off x="2943770" y="1830452"/>
            <a:ext cx="660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0E158F-FADC-A277-937B-6FA8C6512599}"/>
              </a:ext>
            </a:extLst>
          </p:cNvPr>
          <p:cNvSpPr txBox="1"/>
          <p:nvPr/>
        </p:nvSpPr>
        <p:spPr>
          <a:xfrm>
            <a:off x="2145189" y="2609338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Shapely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C289BE-1BD1-4E1E-5D6B-C37BA27BF63E}"/>
              </a:ext>
            </a:extLst>
          </p:cNvPr>
          <p:cNvSpPr txBox="1"/>
          <p:nvPr/>
        </p:nvSpPr>
        <p:spPr>
          <a:xfrm>
            <a:off x="3603903" y="2621891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88A88-80A9-4125-8A22-384D6DD9311C}"/>
              </a:ext>
            </a:extLst>
          </p:cNvPr>
          <p:cNvSpPr txBox="1"/>
          <p:nvPr/>
        </p:nvSpPr>
        <p:spPr>
          <a:xfrm>
            <a:off x="4628850" y="495469"/>
            <a:ext cx="1294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GDAL, Geopandas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886C5-2362-5B20-C7D0-A225D333FE21}"/>
              </a:ext>
            </a:extLst>
          </p:cNvPr>
          <p:cNvSpPr txBox="1"/>
          <p:nvPr/>
        </p:nvSpPr>
        <p:spPr>
          <a:xfrm>
            <a:off x="9089570" y="358434"/>
            <a:ext cx="7427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0F999E-DD72-75F9-CB82-E25CFEA44804}"/>
              </a:ext>
            </a:extLst>
          </p:cNvPr>
          <p:cNvSpPr txBox="1"/>
          <p:nvPr/>
        </p:nvSpPr>
        <p:spPr>
          <a:xfrm>
            <a:off x="7471894" y="2216047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 err="1"/>
              <a:t>Rioxarray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118C1F-17DB-CB19-4405-381491326308}"/>
              </a:ext>
            </a:extLst>
          </p:cNvPr>
          <p:cNvSpPr txBox="1"/>
          <p:nvPr/>
        </p:nvSpPr>
        <p:spPr>
          <a:xfrm>
            <a:off x="7412747" y="4816514"/>
            <a:ext cx="767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Rioxarray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2D51E5-815A-33F3-3CAA-E78FCF29E5C4}"/>
              </a:ext>
            </a:extLst>
          </p:cNvPr>
          <p:cNvSpPr txBox="1"/>
          <p:nvPr/>
        </p:nvSpPr>
        <p:spPr>
          <a:xfrm>
            <a:off x="7429787" y="5369793"/>
            <a:ext cx="767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3A44D9-1C9A-CF0F-919C-9AFC12D13CD8}"/>
              </a:ext>
            </a:extLst>
          </p:cNvPr>
          <p:cNvSpPr txBox="1"/>
          <p:nvPr/>
        </p:nvSpPr>
        <p:spPr>
          <a:xfrm>
            <a:off x="7467457" y="3976474"/>
            <a:ext cx="6884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FD7322-6DAB-A783-E3C9-4575CD7787F8}"/>
              </a:ext>
            </a:extLst>
          </p:cNvPr>
          <p:cNvSpPr txBox="1"/>
          <p:nvPr/>
        </p:nvSpPr>
        <p:spPr>
          <a:xfrm>
            <a:off x="2771431" y="4123142"/>
            <a:ext cx="18033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Geopandas, Rasterio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2507F9-877B-FED7-4A24-599FA03A4583}"/>
              </a:ext>
            </a:extLst>
          </p:cNvPr>
          <p:cNvSpPr txBox="1"/>
          <p:nvPr/>
        </p:nvSpPr>
        <p:spPr>
          <a:xfrm>
            <a:off x="4735150" y="4070013"/>
            <a:ext cx="1082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3F17F7F-484A-B098-1B7F-774507FA5740}"/>
              </a:ext>
            </a:extLst>
          </p:cNvPr>
          <p:cNvSpPr txBox="1"/>
          <p:nvPr/>
        </p:nvSpPr>
        <p:spPr>
          <a:xfrm>
            <a:off x="2833669" y="646938"/>
            <a:ext cx="898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Geopandas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7F75FA-D8E2-E280-31F0-C7A4DA8935BC}"/>
              </a:ext>
            </a:extLst>
          </p:cNvPr>
          <p:cNvSpPr/>
          <p:nvPr/>
        </p:nvSpPr>
        <p:spPr>
          <a:xfrm>
            <a:off x="7312718" y="1242134"/>
            <a:ext cx="1426710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Relative Viewsheds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71B0EC-DB14-2BB6-8613-F601D2670642}"/>
              </a:ext>
            </a:extLst>
          </p:cNvPr>
          <p:cNvSpPr/>
          <p:nvPr/>
        </p:nvSpPr>
        <p:spPr>
          <a:xfrm>
            <a:off x="2720308" y="944928"/>
            <a:ext cx="1161136" cy="3618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Wind Turbine Locations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D46ACA6-6C91-D8C2-1698-3C7159B0558C}"/>
              </a:ext>
            </a:extLst>
          </p:cNvPr>
          <p:cNvSpPr/>
          <p:nvPr/>
        </p:nvSpPr>
        <p:spPr>
          <a:xfrm>
            <a:off x="4550728" y="4342609"/>
            <a:ext cx="1170022" cy="5362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Mean Visual Prominence Raster</a:t>
            </a: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2901D0C7-9A41-7BDC-72E6-D19514CBA07E}"/>
              </a:ext>
            </a:extLst>
          </p:cNvPr>
          <p:cNvSpPr txBox="1">
            <a:spLocks/>
          </p:cNvSpPr>
          <p:nvPr/>
        </p:nvSpPr>
        <p:spPr>
          <a:xfrm>
            <a:off x="-307885" y="1546"/>
            <a:ext cx="3480411" cy="696448"/>
          </a:xfrm>
          <a:prstGeom prst="rect">
            <a:avLst/>
          </a:prstGeom>
        </p:spPr>
        <p:txBody>
          <a:bodyPr vert="horz" lIns="0" tIns="45720" rIns="0" bIns="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sz="3400" dirty="0">
                <a:solidFill>
                  <a:schemeClr val="bg1"/>
                </a:solidFill>
              </a:rPr>
              <a:t>GIS Workflow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FCA448F-3656-1B49-DC34-765003995FC1}"/>
              </a:ext>
            </a:extLst>
          </p:cNvPr>
          <p:cNvCxnSpPr/>
          <p:nvPr/>
        </p:nvCxnSpPr>
        <p:spPr>
          <a:xfrm>
            <a:off x="288014" y="824370"/>
            <a:ext cx="4572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B08FE1D-06F3-7C03-E5A9-966002873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494944"/>
            <a:ext cx="6700085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95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1F19408-1E83-0FFE-6B4F-A1F9833F7E91}"/>
              </a:ext>
            </a:extLst>
          </p:cNvPr>
          <p:cNvGrpSpPr/>
          <p:nvPr/>
        </p:nvGrpSpPr>
        <p:grpSpPr>
          <a:xfrm>
            <a:off x="3881444" y="1163887"/>
            <a:ext cx="255351" cy="546168"/>
            <a:chOff x="7334655" y="3041154"/>
            <a:chExt cx="817123" cy="174773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CA9C3BE-657F-2AD1-F2E4-18370BFB5F14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2D9D8C6-6260-0E73-C931-B12CB76994C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02C3633-30E5-9309-D074-3A9CD4716B02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6E65A00-1AE8-A836-C98D-0E0E6AE51654}"/>
              </a:ext>
            </a:extLst>
          </p:cNvPr>
          <p:cNvSpPr/>
          <p:nvPr/>
        </p:nvSpPr>
        <p:spPr>
          <a:xfrm>
            <a:off x="2720307" y="1487802"/>
            <a:ext cx="1161136" cy="3486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Digital Elevation Model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79EEE1-30F3-80E2-D03A-17A61475A6F1}"/>
              </a:ext>
            </a:extLst>
          </p:cNvPr>
          <p:cNvCxnSpPr>
            <a:cxnSpLocks/>
          </p:cNvCxnSpPr>
          <p:nvPr/>
        </p:nvCxnSpPr>
        <p:spPr>
          <a:xfrm>
            <a:off x="4136795" y="1425458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DC3674E-F5E9-1C22-72FE-283411A31FAE}"/>
              </a:ext>
            </a:extLst>
          </p:cNvPr>
          <p:cNvSpPr/>
          <p:nvPr/>
        </p:nvSpPr>
        <p:spPr>
          <a:xfrm>
            <a:off x="4615321" y="1230621"/>
            <a:ext cx="1229079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Compute Relative Viewsheds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16507E-63D8-9A6F-C4E4-089A29C4C955}"/>
              </a:ext>
            </a:extLst>
          </p:cNvPr>
          <p:cNvGrpSpPr/>
          <p:nvPr/>
        </p:nvGrpSpPr>
        <p:grpSpPr>
          <a:xfrm>
            <a:off x="6211783" y="815339"/>
            <a:ext cx="828675" cy="1243263"/>
            <a:chOff x="13942347" y="1404329"/>
            <a:chExt cx="2651760" cy="39784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DAABEEC-9439-9238-7D5A-702EE206268B}"/>
                </a:ext>
              </a:extLst>
            </p:cNvPr>
            <p:cNvSpPr/>
            <p:nvPr/>
          </p:nvSpPr>
          <p:spPr>
            <a:xfrm>
              <a:off x="13942347" y="1404329"/>
              <a:ext cx="2651760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Blade End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D030C39-6F3D-48BF-F71D-05158358979E}"/>
                </a:ext>
              </a:extLst>
            </p:cNvPr>
            <p:cNvSpPr/>
            <p:nvPr/>
          </p:nvSpPr>
          <p:spPr>
            <a:xfrm>
              <a:off x="13942347" y="2989340"/>
              <a:ext cx="2651760" cy="8694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Hub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2ACA013-30EE-A137-D153-4C36817F641C}"/>
                </a:ext>
              </a:extLst>
            </p:cNvPr>
            <p:cNvSpPr/>
            <p:nvPr/>
          </p:nvSpPr>
          <p:spPr>
            <a:xfrm>
              <a:off x="13942347" y="4267422"/>
              <a:ext cx="2651760" cy="11153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Rotor Sweep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DDEA8F2-495A-F5AC-49D7-520BBE1D3AC0}"/>
              </a:ext>
            </a:extLst>
          </p:cNvPr>
          <p:cNvSpPr txBox="1"/>
          <p:nvPr/>
        </p:nvSpPr>
        <p:spPr>
          <a:xfrm>
            <a:off x="4615322" y="886706"/>
            <a:ext cx="1328487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b="0" dirty="0"/>
              <a:t>Create for each location separately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0D2D6DB-FC12-C55C-2CA7-9D5AA72D3B89}"/>
              </a:ext>
            </a:extLst>
          </p:cNvPr>
          <p:cNvGrpSpPr/>
          <p:nvPr/>
        </p:nvGrpSpPr>
        <p:grpSpPr>
          <a:xfrm>
            <a:off x="5844398" y="994132"/>
            <a:ext cx="313063" cy="1043756"/>
            <a:chOff x="13596513" y="1697202"/>
            <a:chExt cx="1001802" cy="334001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C5BCFDD-C211-0502-4C81-D3B6204CB264}"/>
                </a:ext>
              </a:extLst>
            </p:cNvPr>
            <p:cNvCxnSpPr>
              <a:cxnSpLocks/>
            </p:cNvCxnSpPr>
            <p:nvPr/>
          </p:nvCxnSpPr>
          <p:spPr>
            <a:xfrm>
              <a:off x="13596513" y="3192380"/>
              <a:ext cx="328035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54BE10-2529-AAEB-C33F-E8008AEB4707}"/>
                </a:ext>
              </a:extLst>
            </p:cNvPr>
            <p:cNvCxnSpPr/>
            <p:nvPr/>
          </p:nvCxnSpPr>
          <p:spPr>
            <a:xfrm>
              <a:off x="13924547" y="1697202"/>
              <a:ext cx="0" cy="3340019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DAEBAB-50F3-EC14-7240-5F223A114274}"/>
                </a:ext>
              </a:extLst>
            </p:cNvPr>
            <p:cNvCxnSpPr/>
            <p:nvPr/>
          </p:nvCxnSpPr>
          <p:spPr>
            <a:xfrm>
              <a:off x="13924547" y="1697202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B2034BC-D08B-014A-9C29-6272AAF0ED56}"/>
                </a:ext>
              </a:extLst>
            </p:cNvPr>
            <p:cNvCxnSpPr/>
            <p:nvPr/>
          </p:nvCxnSpPr>
          <p:spPr>
            <a:xfrm>
              <a:off x="13924547" y="3192379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5C5603-9184-C308-ECD2-218AD0430B7F}"/>
                </a:ext>
              </a:extLst>
            </p:cNvPr>
            <p:cNvCxnSpPr/>
            <p:nvPr/>
          </p:nvCxnSpPr>
          <p:spPr>
            <a:xfrm>
              <a:off x="13917084" y="5037221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1" name="Right Brace 30">
            <a:extLst>
              <a:ext uri="{FF2B5EF4-FFF2-40B4-BE49-F238E27FC236}">
                <a16:creationId xmlns:a16="http://schemas.microsoft.com/office/drawing/2014/main" id="{84BEA15A-B461-9F5F-7BA6-DAE265CCFB98}"/>
              </a:ext>
            </a:extLst>
          </p:cNvPr>
          <p:cNvSpPr/>
          <p:nvPr/>
        </p:nvSpPr>
        <p:spPr>
          <a:xfrm>
            <a:off x="7097113" y="803826"/>
            <a:ext cx="149565" cy="1244663"/>
          </a:xfrm>
          <a:prstGeom prst="rightBrace">
            <a:avLst>
              <a:gd name="adj1" fmla="val 8333"/>
              <a:gd name="adj2" fmla="val 50466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563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1D15F7-7EAF-80FD-77A9-B48380B06E42}"/>
              </a:ext>
            </a:extLst>
          </p:cNvPr>
          <p:cNvCxnSpPr>
            <a:cxnSpLocks/>
          </p:cNvCxnSpPr>
          <p:nvPr/>
        </p:nvCxnSpPr>
        <p:spPr>
          <a:xfrm>
            <a:off x="8513053" y="1449503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0D1B267-7DF9-1D14-1C63-BBC5AA4B652F}"/>
              </a:ext>
            </a:extLst>
          </p:cNvPr>
          <p:cNvSpPr/>
          <p:nvPr/>
        </p:nvSpPr>
        <p:spPr>
          <a:xfrm>
            <a:off x="8991580" y="1242134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Merge Relative Viewsheds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511AE8-6108-64FB-04B1-5DDFBAD3F9FB}"/>
              </a:ext>
            </a:extLst>
          </p:cNvPr>
          <p:cNvSpPr txBox="1"/>
          <p:nvPr/>
        </p:nvSpPr>
        <p:spPr>
          <a:xfrm>
            <a:off x="8991580" y="654619"/>
            <a:ext cx="11179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b="0" dirty="0"/>
              <a:t>Store maximum in each pixel and calculate for each wind turbine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BDA5C1-9AD5-A0AF-1CD0-F0FA4E936DB1}"/>
              </a:ext>
            </a:extLst>
          </p:cNvPr>
          <p:cNvSpPr txBox="1"/>
          <p:nvPr/>
        </p:nvSpPr>
        <p:spPr>
          <a:xfrm>
            <a:off x="7568014" y="1710055"/>
            <a:ext cx="1140801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6EB628-C365-2532-6BCB-0EB91BFCEF88}"/>
              </a:ext>
            </a:extLst>
          </p:cNvPr>
          <p:cNvSpPr txBox="1"/>
          <p:nvPr/>
        </p:nvSpPr>
        <p:spPr>
          <a:xfrm>
            <a:off x="7467457" y="650140"/>
            <a:ext cx="1226539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Blade End  [255:10]</a:t>
            </a:r>
          </a:p>
          <a:p>
            <a:r>
              <a:rPr lang="en-US" dirty="0"/>
              <a:t>Hub [255:20]</a:t>
            </a:r>
          </a:p>
          <a:p>
            <a:r>
              <a:rPr lang="en-US" dirty="0"/>
              <a:t>Rotor Sweep [255:30]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42EAE98-E4E4-6BD7-1511-19BEB3543D9B}"/>
              </a:ext>
            </a:extLst>
          </p:cNvPr>
          <p:cNvSpPr txBox="1"/>
          <p:nvPr/>
        </p:nvSpPr>
        <p:spPr>
          <a:xfrm>
            <a:off x="6105563" y="413464"/>
            <a:ext cx="142930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0 –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No Visibility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255 –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Complete Visibility</a:t>
            </a:r>
            <a:endParaRPr lang="en-US" sz="875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6A42892-DD65-4C8C-867A-71B1D8B184FD}"/>
              </a:ext>
            </a:extLst>
          </p:cNvPr>
          <p:cNvCxnSpPr>
            <a:cxnSpLocks/>
          </p:cNvCxnSpPr>
          <p:nvPr/>
        </p:nvCxnSpPr>
        <p:spPr>
          <a:xfrm>
            <a:off x="1298125" y="1174620"/>
            <a:ext cx="1643438" cy="0"/>
          </a:xfrm>
          <a:prstGeom prst="line">
            <a:avLst/>
          </a:prstGeom>
          <a:ln w="127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6A36958-AABF-EB7A-EB89-C4169C2C263C}"/>
              </a:ext>
            </a:extLst>
          </p:cNvPr>
          <p:cNvCxnSpPr>
            <a:cxnSpLocks/>
          </p:cNvCxnSpPr>
          <p:nvPr/>
        </p:nvCxnSpPr>
        <p:spPr>
          <a:xfrm>
            <a:off x="2083312" y="1174620"/>
            <a:ext cx="0" cy="1709325"/>
          </a:xfrm>
          <a:prstGeom prst="line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67B8211C-0D56-5087-7A10-9EE522A8158C}"/>
              </a:ext>
            </a:extLst>
          </p:cNvPr>
          <p:cNvSpPr/>
          <p:nvPr/>
        </p:nvSpPr>
        <p:spPr>
          <a:xfrm>
            <a:off x="1595243" y="2901065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Compute Multi Ring Buffer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58D4F3-3626-0072-2D49-4E4533D2E27B}"/>
              </a:ext>
            </a:extLst>
          </p:cNvPr>
          <p:cNvSpPr txBox="1"/>
          <p:nvPr/>
        </p:nvSpPr>
        <p:spPr>
          <a:xfrm>
            <a:off x="2147466" y="2071692"/>
            <a:ext cx="6644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Create for each location separately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8F96C0-F171-EDB8-ECD5-AE625B329A53}"/>
              </a:ext>
            </a:extLst>
          </p:cNvPr>
          <p:cNvCxnSpPr>
            <a:cxnSpLocks/>
          </p:cNvCxnSpPr>
          <p:nvPr/>
        </p:nvCxnSpPr>
        <p:spPr>
          <a:xfrm>
            <a:off x="2713177" y="3095902"/>
            <a:ext cx="66815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842767E-B40A-2CF1-EC28-DCFC32A0A9B5}"/>
              </a:ext>
            </a:extLst>
          </p:cNvPr>
          <p:cNvSpPr/>
          <p:nvPr/>
        </p:nvSpPr>
        <p:spPr>
          <a:xfrm>
            <a:off x="3382537" y="2865728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Rasterize Multi Ring Buffer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CB92C4-4D89-5E7F-ACC2-252530FD52F7}"/>
              </a:ext>
            </a:extLst>
          </p:cNvPr>
          <p:cNvSpPr txBox="1"/>
          <p:nvPr/>
        </p:nvSpPr>
        <p:spPr>
          <a:xfrm>
            <a:off x="1555271" y="3367647"/>
            <a:ext cx="1643437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 – 0.8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0.8 – 3.2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3.2 – 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8 – 16.1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16.1 – 32.2 KM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B80CCC-D366-1F6B-981C-7EC961E3594F}"/>
              </a:ext>
            </a:extLst>
          </p:cNvPr>
          <p:cNvSpPr txBox="1"/>
          <p:nvPr/>
        </p:nvSpPr>
        <p:spPr>
          <a:xfrm>
            <a:off x="3381327" y="3367647"/>
            <a:ext cx="1415716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2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4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5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53FEBB0-8930-FB50-C498-B63F10D8B755}"/>
              </a:ext>
            </a:extLst>
          </p:cNvPr>
          <p:cNvCxnSpPr>
            <a:cxnSpLocks/>
          </p:cNvCxnSpPr>
          <p:nvPr/>
        </p:nvCxnSpPr>
        <p:spPr>
          <a:xfrm flipH="1">
            <a:off x="8348769" y="3057802"/>
            <a:ext cx="116018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92DCD306-F6D9-DE66-1377-FFEF1D53EA81}"/>
              </a:ext>
            </a:extLst>
          </p:cNvPr>
          <p:cNvSpPr/>
          <p:nvPr/>
        </p:nvSpPr>
        <p:spPr>
          <a:xfrm>
            <a:off x="7233040" y="2865728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Merge </a:t>
            </a:r>
            <a:r>
              <a:rPr lang="en-US" sz="1125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Rasters</a:t>
            </a:r>
            <a:endParaRPr lang="en-US" sz="1125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6B4CDBC-3D49-8998-A728-DFFBC82D6AD1}"/>
              </a:ext>
            </a:extLst>
          </p:cNvPr>
          <p:cNvCxnSpPr>
            <a:cxnSpLocks/>
          </p:cNvCxnSpPr>
          <p:nvPr/>
        </p:nvCxnSpPr>
        <p:spPr>
          <a:xfrm>
            <a:off x="9508957" y="1631807"/>
            <a:ext cx="0" cy="70711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DCDBC15-91A7-9A03-0425-51005EFEFC3E}"/>
              </a:ext>
            </a:extLst>
          </p:cNvPr>
          <p:cNvSpPr/>
          <p:nvPr/>
        </p:nvSpPr>
        <p:spPr>
          <a:xfrm>
            <a:off x="8981401" y="2338917"/>
            <a:ext cx="1117934" cy="3886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Visual Exposure Raster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152FC1-2DEA-39C9-0CCD-874C45DC81B2}"/>
              </a:ext>
            </a:extLst>
          </p:cNvPr>
          <p:cNvCxnSpPr>
            <a:cxnSpLocks/>
          </p:cNvCxnSpPr>
          <p:nvPr/>
        </p:nvCxnSpPr>
        <p:spPr>
          <a:xfrm>
            <a:off x="9508957" y="2727537"/>
            <a:ext cx="0" cy="330265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3B21E85F-EF17-7C20-BDBA-A9ADD7C9050F}"/>
              </a:ext>
            </a:extLst>
          </p:cNvPr>
          <p:cNvSpPr/>
          <p:nvPr/>
        </p:nvSpPr>
        <p:spPr>
          <a:xfrm>
            <a:off x="4843965" y="287236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Distance Zone Raster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45D865F-2F05-BB04-F43D-A026090B3F64}"/>
              </a:ext>
            </a:extLst>
          </p:cNvPr>
          <p:cNvCxnSpPr>
            <a:cxnSpLocks/>
            <a:endCxn id="48" idx="3"/>
          </p:cNvCxnSpPr>
          <p:nvPr/>
        </p:nvCxnSpPr>
        <p:spPr>
          <a:xfrm flipH="1">
            <a:off x="4500471" y="3060565"/>
            <a:ext cx="334058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AFF6CF3-A8BD-F08E-F0D0-784A279B0A32}"/>
              </a:ext>
            </a:extLst>
          </p:cNvPr>
          <p:cNvCxnSpPr>
            <a:cxnSpLocks/>
            <a:stCxn id="74" idx="3"/>
          </p:cNvCxnSpPr>
          <p:nvPr/>
        </p:nvCxnSpPr>
        <p:spPr>
          <a:xfrm flipV="1">
            <a:off x="5961899" y="3060565"/>
            <a:ext cx="1271141" cy="663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E8142EEE-0916-786B-1229-B9C005FF22CA}"/>
              </a:ext>
            </a:extLst>
          </p:cNvPr>
          <p:cNvSpPr txBox="1"/>
          <p:nvPr/>
        </p:nvSpPr>
        <p:spPr>
          <a:xfrm>
            <a:off x="7192651" y="2479817"/>
            <a:ext cx="142671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Raster Sum (Visual Exposure, Distance Zone)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242BB1B-8414-8C4A-16E5-D69FD4C771F4}"/>
              </a:ext>
            </a:extLst>
          </p:cNvPr>
          <p:cNvGrpSpPr/>
          <p:nvPr/>
        </p:nvGrpSpPr>
        <p:grpSpPr>
          <a:xfrm rot="16200000">
            <a:off x="7645340" y="2763026"/>
            <a:ext cx="257175" cy="1936418"/>
            <a:chOff x="7334655" y="3041154"/>
            <a:chExt cx="817123" cy="1747736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33D0F3F-00AA-FF4E-0ABD-7A72054E20FE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2B8C0B-582D-93B8-D1F4-021136E7C69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EA9C5E4-1CA5-8CCB-74B0-F2EE557AF5D3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D652289-6A02-CC01-1CCB-74E4DFD75328}"/>
              </a:ext>
            </a:extLst>
          </p:cNvPr>
          <p:cNvCxnSpPr>
            <a:cxnSpLocks/>
          </p:cNvCxnSpPr>
          <p:nvPr/>
        </p:nvCxnSpPr>
        <p:spPr>
          <a:xfrm>
            <a:off x="7742012" y="3255401"/>
            <a:ext cx="0" cy="347246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EDF0A71-AA16-91B1-E67E-F1244E4BCD72}"/>
              </a:ext>
            </a:extLst>
          </p:cNvPr>
          <p:cNvSpPr/>
          <p:nvPr/>
        </p:nvSpPr>
        <p:spPr>
          <a:xfrm>
            <a:off x="6267005" y="3862156"/>
            <a:ext cx="1117934" cy="389673"/>
          </a:xfrm>
          <a:prstGeom prst="rect">
            <a:avLst/>
          </a:prstGeom>
          <a:solidFill>
            <a:srgbClr val="0B5E9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/>
              <a:t>Reclassify as per Table 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1405A86-A2F2-76F7-C957-30D2083B7BE1}"/>
              </a:ext>
            </a:extLst>
          </p:cNvPr>
          <p:cNvSpPr/>
          <p:nvPr/>
        </p:nvSpPr>
        <p:spPr>
          <a:xfrm>
            <a:off x="8229155" y="3862156"/>
            <a:ext cx="1117934" cy="389673"/>
          </a:xfrm>
          <a:prstGeom prst="rect">
            <a:avLst/>
          </a:prstGeom>
          <a:solidFill>
            <a:srgbClr val="0B5E9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/>
              <a:t>Reclassify as per Table 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0DE6DD0-4672-7A92-0222-80B225F16FA5}"/>
              </a:ext>
            </a:extLst>
          </p:cNvPr>
          <p:cNvSpPr txBox="1"/>
          <p:nvPr/>
        </p:nvSpPr>
        <p:spPr>
          <a:xfrm>
            <a:off x="6802365" y="3639632"/>
            <a:ext cx="1233423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5912235-A9E8-E342-5436-EEE184BEF852}"/>
              </a:ext>
            </a:extLst>
          </p:cNvPr>
          <p:cNvSpPr txBox="1"/>
          <p:nvPr/>
        </p:nvSpPr>
        <p:spPr>
          <a:xfrm>
            <a:off x="8742137" y="3639380"/>
            <a:ext cx="985665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0BB5B10-4B7A-8F23-6A75-EB9225289001}"/>
              </a:ext>
            </a:extLst>
          </p:cNvPr>
          <p:cNvCxnSpPr>
            <a:cxnSpLocks/>
          </p:cNvCxnSpPr>
          <p:nvPr/>
        </p:nvCxnSpPr>
        <p:spPr>
          <a:xfrm>
            <a:off x="6852015" y="4251828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0E7FDA2-90D4-4800-DDB5-82AD1492FBE5}"/>
              </a:ext>
            </a:extLst>
          </p:cNvPr>
          <p:cNvCxnSpPr>
            <a:cxnSpLocks/>
          </p:cNvCxnSpPr>
          <p:nvPr/>
        </p:nvCxnSpPr>
        <p:spPr>
          <a:xfrm>
            <a:off x="8756594" y="4254293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7C788BDA-0DB5-D958-5628-3AC2692876AF}"/>
              </a:ext>
            </a:extLst>
          </p:cNvPr>
          <p:cNvSpPr/>
          <p:nvPr/>
        </p:nvSpPr>
        <p:spPr>
          <a:xfrm>
            <a:off x="6288049" y="4351556"/>
            <a:ext cx="1170022" cy="5175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Visual Prominence Raster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4475435-F21A-0D62-0583-90A00D2AD3D7}"/>
              </a:ext>
            </a:extLst>
          </p:cNvPr>
          <p:cNvSpPr/>
          <p:nvPr/>
        </p:nvSpPr>
        <p:spPr>
          <a:xfrm>
            <a:off x="8197627" y="4342608"/>
            <a:ext cx="1170022" cy="5265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Meaningful Visibility Raster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63356E3-C89E-308B-6849-B63CED0DA06E}"/>
              </a:ext>
            </a:extLst>
          </p:cNvPr>
          <p:cNvSpPr/>
          <p:nvPr/>
        </p:nvSpPr>
        <p:spPr>
          <a:xfrm>
            <a:off x="6263622" y="5095825"/>
            <a:ext cx="1183581" cy="5200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Cumulative Visual Prominence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5ECB8AD-0A17-78F3-86BD-B0B7B59C27C3}"/>
              </a:ext>
            </a:extLst>
          </p:cNvPr>
          <p:cNvCxnSpPr>
            <a:cxnSpLocks/>
          </p:cNvCxnSpPr>
          <p:nvPr/>
        </p:nvCxnSpPr>
        <p:spPr>
          <a:xfrm>
            <a:off x="6852015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0F82EB75-ED18-BB01-2DB1-C2F9BF24D167}"/>
              </a:ext>
            </a:extLst>
          </p:cNvPr>
          <p:cNvSpPr/>
          <p:nvPr/>
        </p:nvSpPr>
        <p:spPr>
          <a:xfrm>
            <a:off x="8229154" y="5095825"/>
            <a:ext cx="1138495" cy="5132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Cumulative Meaningful Visibility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DF74884-E7BD-40C4-259A-090D56241F3E}"/>
              </a:ext>
            </a:extLst>
          </p:cNvPr>
          <p:cNvGrpSpPr/>
          <p:nvPr/>
        </p:nvGrpSpPr>
        <p:grpSpPr>
          <a:xfrm rot="5400000">
            <a:off x="7747916" y="4786256"/>
            <a:ext cx="257175" cy="1936418"/>
            <a:chOff x="7334655" y="3041154"/>
            <a:chExt cx="817123" cy="1747736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42424A8-F260-0C84-2927-0C8D9C22FD7B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70A49C8-4BAC-851E-2ED7-786172DA545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846647C-3DA5-B43E-9B94-3630E0DA8591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391E903-BB79-DC36-917D-1E95DD576C93}"/>
              </a:ext>
            </a:extLst>
          </p:cNvPr>
          <p:cNvSpPr/>
          <p:nvPr/>
        </p:nvSpPr>
        <p:spPr>
          <a:xfrm>
            <a:off x="7296524" y="622436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 Division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01A2BB4-508E-4811-2853-01E3F3CE4FC0}"/>
              </a:ext>
            </a:extLst>
          </p:cNvPr>
          <p:cNvCxnSpPr>
            <a:cxnSpLocks/>
          </p:cNvCxnSpPr>
          <p:nvPr/>
        </p:nvCxnSpPr>
        <p:spPr>
          <a:xfrm>
            <a:off x="7811475" y="5883053"/>
            <a:ext cx="0" cy="328957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CC26952-1C85-8BE9-EC49-4532D27B23C4}"/>
              </a:ext>
            </a:extLst>
          </p:cNvPr>
          <p:cNvCxnSpPr>
            <a:cxnSpLocks/>
          </p:cNvCxnSpPr>
          <p:nvPr/>
        </p:nvCxnSpPr>
        <p:spPr>
          <a:xfrm>
            <a:off x="8782638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52C6682-0ADA-B2F7-C92E-5F6B28A940BA}"/>
              </a:ext>
            </a:extLst>
          </p:cNvPr>
          <p:cNvCxnSpPr>
            <a:cxnSpLocks/>
          </p:cNvCxnSpPr>
          <p:nvPr/>
        </p:nvCxnSpPr>
        <p:spPr>
          <a:xfrm>
            <a:off x="5135739" y="6436333"/>
            <a:ext cx="2176979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B86E466-744D-BD24-B62B-3E90BB152455}"/>
              </a:ext>
            </a:extLst>
          </p:cNvPr>
          <p:cNvCxnSpPr>
            <a:cxnSpLocks/>
          </p:cNvCxnSpPr>
          <p:nvPr/>
        </p:nvCxnSpPr>
        <p:spPr>
          <a:xfrm flipV="1">
            <a:off x="5135739" y="4901997"/>
            <a:ext cx="0" cy="1534336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643D44F-A09C-3720-08E4-3FC2D9849711}"/>
              </a:ext>
            </a:extLst>
          </p:cNvPr>
          <p:cNvCxnSpPr>
            <a:cxnSpLocks/>
          </p:cNvCxnSpPr>
          <p:nvPr/>
        </p:nvCxnSpPr>
        <p:spPr>
          <a:xfrm flipH="1">
            <a:off x="1295401" y="1185194"/>
            <a:ext cx="14418" cy="3515405"/>
          </a:xfrm>
          <a:prstGeom prst="line">
            <a:avLst/>
          </a:prstGeom>
          <a:ln>
            <a:tailEnd type="non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D8E37A9-C584-697A-D2C7-56E0A65498FE}"/>
              </a:ext>
            </a:extLst>
          </p:cNvPr>
          <p:cNvCxnSpPr>
            <a:cxnSpLocks/>
          </p:cNvCxnSpPr>
          <p:nvPr/>
        </p:nvCxnSpPr>
        <p:spPr>
          <a:xfrm flipV="1">
            <a:off x="1287946" y="4675666"/>
            <a:ext cx="1567550" cy="1435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4C4FD5F-A419-BAE8-AAFC-30F38083E2F5}"/>
              </a:ext>
            </a:extLst>
          </p:cNvPr>
          <p:cNvSpPr/>
          <p:nvPr/>
        </p:nvSpPr>
        <p:spPr>
          <a:xfrm>
            <a:off x="2855496" y="4495189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 Value Extraction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6532AC9-5595-C64D-1106-D137DA4D9A2E}"/>
              </a:ext>
            </a:extLst>
          </p:cNvPr>
          <p:cNvCxnSpPr>
            <a:cxnSpLocks/>
          </p:cNvCxnSpPr>
          <p:nvPr/>
        </p:nvCxnSpPr>
        <p:spPr>
          <a:xfrm flipV="1">
            <a:off x="3980095" y="4675666"/>
            <a:ext cx="854434" cy="14359"/>
          </a:xfrm>
          <a:prstGeom prst="line">
            <a:avLst/>
          </a:prstGeom>
          <a:ln>
            <a:headEnd type="triangle" w="lg" len="lg"/>
            <a:tailEnd type="non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6CC78E2-C374-959D-D880-6C8EE26B3118}"/>
              </a:ext>
            </a:extLst>
          </p:cNvPr>
          <p:cNvCxnSpPr>
            <a:cxnSpLocks/>
          </p:cNvCxnSpPr>
          <p:nvPr/>
        </p:nvCxnSpPr>
        <p:spPr>
          <a:xfrm>
            <a:off x="3381327" y="4901997"/>
            <a:ext cx="0" cy="554471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A8C42005-2B72-B492-6451-E6316E642657}"/>
              </a:ext>
            </a:extLst>
          </p:cNvPr>
          <p:cNvSpPr txBox="1"/>
          <p:nvPr/>
        </p:nvSpPr>
        <p:spPr>
          <a:xfrm>
            <a:off x="1678559" y="4473614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Final Step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A25772A9-D0D0-B277-0689-4B1AED5B8936}"/>
              </a:ext>
            </a:extLst>
          </p:cNvPr>
          <p:cNvSpPr/>
          <p:nvPr/>
        </p:nvSpPr>
        <p:spPr>
          <a:xfrm>
            <a:off x="2826914" y="5456468"/>
            <a:ext cx="1170022" cy="5959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Turbine Visual Prominence Bubble Plot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EDDCB7-3F3A-FB6A-9B27-66279FFF5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85" y="1915424"/>
            <a:ext cx="865197" cy="9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D66D740-781B-9E23-AF27-893788F3B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486" y="1587894"/>
            <a:ext cx="1765225" cy="150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D59AA3D-067D-30A9-DFFB-E16EC5999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97" y="4927673"/>
            <a:ext cx="1782760" cy="128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EA126B-3975-38B6-4724-496F77EB4987}"/>
              </a:ext>
            </a:extLst>
          </p:cNvPr>
          <p:cNvSpPr txBox="1"/>
          <p:nvPr/>
        </p:nvSpPr>
        <p:spPr>
          <a:xfrm>
            <a:off x="3443808" y="5157856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Geopandas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FEF67-08BD-C315-20DF-B1C67BA5D233}"/>
              </a:ext>
            </a:extLst>
          </p:cNvPr>
          <p:cNvSpPr txBox="1"/>
          <p:nvPr/>
        </p:nvSpPr>
        <p:spPr>
          <a:xfrm>
            <a:off x="2943770" y="1830452"/>
            <a:ext cx="660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0E158F-FADC-A277-937B-6FA8C6512599}"/>
              </a:ext>
            </a:extLst>
          </p:cNvPr>
          <p:cNvSpPr txBox="1"/>
          <p:nvPr/>
        </p:nvSpPr>
        <p:spPr>
          <a:xfrm>
            <a:off x="2145189" y="2609338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Shapely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C289BE-1BD1-4E1E-5D6B-C37BA27BF63E}"/>
              </a:ext>
            </a:extLst>
          </p:cNvPr>
          <p:cNvSpPr txBox="1"/>
          <p:nvPr/>
        </p:nvSpPr>
        <p:spPr>
          <a:xfrm>
            <a:off x="3603903" y="2621891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88A88-80A9-4125-8A22-384D6DD9311C}"/>
              </a:ext>
            </a:extLst>
          </p:cNvPr>
          <p:cNvSpPr txBox="1"/>
          <p:nvPr/>
        </p:nvSpPr>
        <p:spPr>
          <a:xfrm>
            <a:off x="4628850" y="495469"/>
            <a:ext cx="1294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GDAL, Geopandas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886C5-2362-5B20-C7D0-A225D333FE21}"/>
              </a:ext>
            </a:extLst>
          </p:cNvPr>
          <p:cNvSpPr txBox="1"/>
          <p:nvPr/>
        </p:nvSpPr>
        <p:spPr>
          <a:xfrm>
            <a:off x="9089570" y="358434"/>
            <a:ext cx="7427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0F999E-DD72-75F9-CB82-E25CFEA44804}"/>
              </a:ext>
            </a:extLst>
          </p:cNvPr>
          <p:cNvSpPr txBox="1"/>
          <p:nvPr/>
        </p:nvSpPr>
        <p:spPr>
          <a:xfrm>
            <a:off x="7471894" y="2216047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Rioxarray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118C1F-17DB-CB19-4405-381491326308}"/>
              </a:ext>
            </a:extLst>
          </p:cNvPr>
          <p:cNvSpPr txBox="1"/>
          <p:nvPr/>
        </p:nvSpPr>
        <p:spPr>
          <a:xfrm>
            <a:off x="7412747" y="4816514"/>
            <a:ext cx="767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Rioxarray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2D51E5-815A-33F3-3CAA-E78FCF29E5C4}"/>
              </a:ext>
            </a:extLst>
          </p:cNvPr>
          <p:cNvSpPr txBox="1"/>
          <p:nvPr/>
        </p:nvSpPr>
        <p:spPr>
          <a:xfrm>
            <a:off x="7429787" y="5369793"/>
            <a:ext cx="767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3A44D9-1C9A-CF0F-919C-9AFC12D13CD8}"/>
              </a:ext>
            </a:extLst>
          </p:cNvPr>
          <p:cNvSpPr txBox="1"/>
          <p:nvPr/>
        </p:nvSpPr>
        <p:spPr>
          <a:xfrm>
            <a:off x="7467457" y="3976474"/>
            <a:ext cx="6884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rgbClr val="0B5E90"/>
                </a:solidFill>
              </a:rPr>
              <a:t>Rasterio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FD7322-6DAB-A783-E3C9-4575CD7787F8}"/>
              </a:ext>
            </a:extLst>
          </p:cNvPr>
          <p:cNvSpPr txBox="1"/>
          <p:nvPr/>
        </p:nvSpPr>
        <p:spPr>
          <a:xfrm>
            <a:off x="2771431" y="4123142"/>
            <a:ext cx="18033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Geopandas, Rasterio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2507F9-877B-FED7-4A24-599FA03A4583}"/>
              </a:ext>
            </a:extLst>
          </p:cNvPr>
          <p:cNvSpPr txBox="1"/>
          <p:nvPr/>
        </p:nvSpPr>
        <p:spPr>
          <a:xfrm>
            <a:off x="4735150" y="4070013"/>
            <a:ext cx="1082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3F17F7F-484A-B098-1B7F-774507FA5740}"/>
              </a:ext>
            </a:extLst>
          </p:cNvPr>
          <p:cNvSpPr txBox="1"/>
          <p:nvPr/>
        </p:nvSpPr>
        <p:spPr>
          <a:xfrm>
            <a:off x="2833669" y="646938"/>
            <a:ext cx="898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Geopandas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7F75FA-D8E2-E280-31F0-C7A4DA8935BC}"/>
              </a:ext>
            </a:extLst>
          </p:cNvPr>
          <p:cNvSpPr/>
          <p:nvPr/>
        </p:nvSpPr>
        <p:spPr>
          <a:xfrm>
            <a:off x="7312718" y="1242134"/>
            <a:ext cx="1426710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Relative Viewsheds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71B0EC-DB14-2BB6-8613-F601D2670642}"/>
              </a:ext>
            </a:extLst>
          </p:cNvPr>
          <p:cNvSpPr/>
          <p:nvPr/>
        </p:nvSpPr>
        <p:spPr>
          <a:xfrm>
            <a:off x="2720308" y="944928"/>
            <a:ext cx="1161136" cy="3618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Wind Turbine Locations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D46ACA6-6C91-D8C2-1698-3C7159B0558C}"/>
              </a:ext>
            </a:extLst>
          </p:cNvPr>
          <p:cNvSpPr/>
          <p:nvPr/>
        </p:nvSpPr>
        <p:spPr>
          <a:xfrm>
            <a:off x="4550728" y="4342609"/>
            <a:ext cx="1170022" cy="5362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Mean Visual Prominence Raster</a:t>
            </a: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2901D0C7-9A41-7BDC-72E6-D19514CBA07E}"/>
              </a:ext>
            </a:extLst>
          </p:cNvPr>
          <p:cNvSpPr txBox="1">
            <a:spLocks/>
          </p:cNvSpPr>
          <p:nvPr/>
        </p:nvSpPr>
        <p:spPr>
          <a:xfrm>
            <a:off x="-307885" y="1546"/>
            <a:ext cx="3480411" cy="696448"/>
          </a:xfrm>
          <a:prstGeom prst="rect">
            <a:avLst/>
          </a:prstGeom>
        </p:spPr>
        <p:txBody>
          <a:bodyPr vert="horz" lIns="0" tIns="45720" rIns="0" bIns="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sz="3400" dirty="0">
                <a:solidFill>
                  <a:schemeClr val="bg1"/>
                </a:solidFill>
              </a:rPr>
              <a:t>GIS Workflow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FCA448F-3656-1B49-DC34-765003995FC1}"/>
              </a:ext>
            </a:extLst>
          </p:cNvPr>
          <p:cNvCxnSpPr/>
          <p:nvPr/>
        </p:nvCxnSpPr>
        <p:spPr>
          <a:xfrm>
            <a:off x="288014" y="824370"/>
            <a:ext cx="4572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B08FE1D-06F3-7C03-E5A9-966002873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494944"/>
            <a:ext cx="6700085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719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99830-C718-3EB9-5761-974657C6F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32" y="391212"/>
            <a:ext cx="10668000" cy="1066800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F3F012A-735C-0D92-56EC-60D4C3C97F8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28700" y="1899228"/>
            <a:ext cx="10179770" cy="444605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(Problem Statement)</a:t>
            </a:r>
          </a:p>
          <a:p>
            <a:r>
              <a:rPr lang="en-US" dirty="0">
                <a:solidFill>
                  <a:schemeClr val="bg1"/>
                </a:solidFill>
              </a:rPr>
              <a:t>The Problem</a:t>
            </a:r>
          </a:p>
          <a:p>
            <a:r>
              <a:rPr lang="en-US" dirty="0">
                <a:solidFill>
                  <a:schemeClr val="bg1"/>
                </a:solidFill>
              </a:rPr>
              <a:t>The Solution</a:t>
            </a:r>
          </a:p>
          <a:p>
            <a:r>
              <a:rPr lang="en-US" dirty="0">
                <a:solidFill>
                  <a:schemeClr val="bg1"/>
                </a:solidFill>
              </a:rPr>
              <a:t>GIS Workflow</a:t>
            </a:r>
          </a:p>
          <a:p>
            <a:r>
              <a:rPr lang="en-US" dirty="0">
                <a:solidFill>
                  <a:schemeClr val="bg1"/>
                </a:solidFill>
              </a:rPr>
              <a:t>Live Demo</a:t>
            </a:r>
          </a:p>
          <a:p>
            <a:r>
              <a:rPr lang="en-US" dirty="0">
                <a:solidFill>
                  <a:schemeClr val="bg1"/>
                </a:solidFill>
              </a:rPr>
              <a:t>Future work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82B51E-E49A-3DC1-6CD1-C116973105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498293"/>
            <a:ext cx="6697346" cy="352084"/>
          </a:xfrm>
        </p:spPr>
        <p:txBody>
          <a:bodyPr wrap="none" anchor="ctr">
            <a:normAutofit/>
          </a:bodyPr>
          <a:lstStyle/>
          <a:p>
            <a:r>
              <a:rPr lang="en-US" b="1" dirty="0"/>
              <a:t>Chinna Subbaraya Siddharth Ramavajjala</a:t>
            </a:r>
            <a:r>
              <a:rPr lang="en-US" dirty="0"/>
              <a:t>, </a:t>
            </a:r>
            <a:r>
              <a:rPr lang="en-US" b="0" dirty="0"/>
              <a:t>MSc GIS &amp; Cartography, Dept of Geography</a:t>
            </a:r>
          </a:p>
        </p:txBody>
      </p:sp>
    </p:spTree>
    <p:extLst>
      <p:ext uri="{BB962C8B-B14F-4D97-AF65-F5344CB8AC3E}">
        <p14:creationId xmlns:p14="http://schemas.microsoft.com/office/powerpoint/2010/main" val="1195327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1F19408-1E83-0FFE-6B4F-A1F9833F7E91}"/>
              </a:ext>
            </a:extLst>
          </p:cNvPr>
          <p:cNvGrpSpPr/>
          <p:nvPr/>
        </p:nvGrpSpPr>
        <p:grpSpPr>
          <a:xfrm>
            <a:off x="3881444" y="1163887"/>
            <a:ext cx="255351" cy="546168"/>
            <a:chOff x="7334655" y="3041154"/>
            <a:chExt cx="817123" cy="174773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CA9C3BE-657F-2AD1-F2E4-18370BFB5F14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2D9D8C6-6260-0E73-C931-B12CB76994C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02C3633-30E5-9309-D074-3A9CD4716B02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6E65A00-1AE8-A836-C98D-0E0E6AE51654}"/>
              </a:ext>
            </a:extLst>
          </p:cNvPr>
          <p:cNvSpPr/>
          <p:nvPr/>
        </p:nvSpPr>
        <p:spPr>
          <a:xfrm>
            <a:off x="2720307" y="1487802"/>
            <a:ext cx="1161136" cy="3486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Digital Elevation Model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79EEE1-30F3-80E2-D03A-17A61475A6F1}"/>
              </a:ext>
            </a:extLst>
          </p:cNvPr>
          <p:cNvCxnSpPr>
            <a:cxnSpLocks/>
          </p:cNvCxnSpPr>
          <p:nvPr/>
        </p:nvCxnSpPr>
        <p:spPr>
          <a:xfrm>
            <a:off x="4136795" y="1425458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DC3674E-F5E9-1C22-72FE-283411A31FAE}"/>
              </a:ext>
            </a:extLst>
          </p:cNvPr>
          <p:cNvSpPr/>
          <p:nvPr/>
        </p:nvSpPr>
        <p:spPr>
          <a:xfrm>
            <a:off x="4615321" y="1230621"/>
            <a:ext cx="1229079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Compute Relative Viewsheds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16507E-63D8-9A6F-C4E4-089A29C4C955}"/>
              </a:ext>
            </a:extLst>
          </p:cNvPr>
          <p:cNvGrpSpPr/>
          <p:nvPr/>
        </p:nvGrpSpPr>
        <p:grpSpPr>
          <a:xfrm>
            <a:off x="6211783" y="815339"/>
            <a:ext cx="828675" cy="1243263"/>
            <a:chOff x="13942347" y="1404329"/>
            <a:chExt cx="2651760" cy="39784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DAABEEC-9439-9238-7D5A-702EE206268B}"/>
                </a:ext>
              </a:extLst>
            </p:cNvPr>
            <p:cNvSpPr/>
            <p:nvPr/>
          </p:nvSpPr>
          <p:spPr>
            <a:xfrm>
              <a:off x="13942347" y="1404329"/>
              <a:ext cx="2651760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Blade End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D030C39-6F3D-48BF-F71D-05158358979E}"/>
                </a:ext>
              </a:extLst>
            </p:cNvPr>
            <p:cNvSpPr/>
            <p:nvPr/>
          </p:nvSpPr>
          <p:spPr>
            <a:xfrm>
              <a:off x="13942347" y="2989340"/>
              <a:ext cx="2651760" cy="8694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Hub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2ACA013-30EE-A137-D153-4C36817F641C}"/>
                </a:ext>
              </a:extLst>
            </p:cNvPr>
            <p:cNvSpPr/>
            <p:nvPr/>
          </p:nvSpPr>
          <p:spPr>
            <a:xfrm>
              <a:off x="13942347" y="4267422"/>
              <a:ext cx="2651760" cy="11153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Rotor Sweep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DDEA8F2-495A-F5AC-49D7-520BBE1D3AC0}"/>
              </a:ext>
            </a:extLst>
          </p:cNvPr>
          <p:cNvSpPr txBox="1"/>
          <p:nvPr/>
        </p:nvSpPr>
        <p:spPr>
          <a:xfrm>
            <a:off x="4615322" y="886706"/>
            <a:ext cx="1328487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b="0" dirty="0"/>
              <a:t>Create for each location separately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0D2D6DB-FC12-C55C-2CA7-9D5AA72D3B89}"/>
              </a:ext>
            </a:extLst>
          </p:cNvPr>
          <p:cNvGrpSpPr/>
          <p:nvPr/>
        </p:nvGrpSpPr>
        <p:grpSpPr>
          <a:xfrm>
            <a:off x="5844398" y="994132"/>
            <a:ext cx="313063" cy="1043756"/>
            <a:chOff x="13596513" y="1697202"/>
            <a:chExt cx="1001802" cy="334001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C5BCFDD-C211-0502-4C81-D3B6204CB264}"/>
                </a:ext>
              </a:extLst>
            </p:cNvPr>
            <p:cNvCxnSpPr>
              <a:cxnSpLocks/>
            </p:cNvCxnSpPr>
            <p:nvPr/>
          </p:nvCxnSpPr>
          <p:spPr>
            <a:xfrm>
              <a:off x="13596513" y="3192380"/>
              <a:ext cx="328035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54BE10-2529-AAEB-C33F-E8008AEB4707}"/>
                </a:ext>
              </a:extLst>
            </p:cNvPr>
            <p:cNvCxnSpPr/>
            <p:nvPr/>
          </p:nvCxnSpPr>
          <p:spPr>
            <a:xfrm>
              <a:off x="13924547" y="1697202"/>
              <a:ext cx="0" cy="3340019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DAEBAB-50F3-EC14-7240-5F223A114274}"/>
                </a:ext>
              </a:extLst>
            </p:cNvPr>
            <p:cNvCxnSpPr/>
            <p:nvPr/>
          </p:nvCxnSpPr>
          <p:spPr>
            <a:xfrm>
              <a:off x="13924547" y="1697202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B2034BC-D08B-014A-9C29-6272AAF0ED56}"/>
                </a:ext>
              </a:extLst>
            </p:cNvPr>
            <p:cNvCxnSpPr/>
            <p:nvPr/>
          </p:nvCxnSpPr>
          <p:spPr>
            <a:xfrm>
              <a:off x="13924547" y="3192379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5C5603-9184-C308-ECD2-218AD0430B7F}"/>
                </a:ext>
              </a:extLst>
            </p:cNvPr>
            <p:cNvCxnSpPr/>
            <p:nvPr/>
          </p:nvCxnSpPr>
          <p:spPr>
            <a:xfrm>
              <a:off x="13917084" y="5037221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1" name="Right Brace 30">
            <a:extLst>
              <a:ext uri="{FF2B5EF4-FFF2-40B4-BE49-F238E27FC236}">
                <a16:creationId xmlns:a16="http://schemas.microsoft.com/office/drawing/2014/main" id="{84BEA15A-B461-9F5F-7BA6-DAE265CCFB98}"/>
              </a:ext>
            </a:extLst>
          </p:cNvPr>
          <p:cNvSpPr/>
          <p:nvPr/>
        </p:nvSpPr>
        <p:spPr>
          <a:xfrm>
            <a:off x="7097113" y="803826"/>
            <a:ext cx="149565" cy="1244663"/>
          </a:xfrm>
          <a:prstGeom prst="rightBrace">
            <a:avLst>
              <a:gd name="adj1" fmla="val 8333"/>
              <a:gd name="adj2" fmla="val 50466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563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1D15F7-7EAF-80FD-77A9-B48380B06E42}"/>
              </a:ext>
            </a:extLst>
          </p:cNvPr>
          <p:cNvCxnSpPr>
            <a:cxnSpLocks/>
          </p:cNvCxnSpPr>
          <p:nvPr/>
        </p:nvCxnSpPr>
        <p:spPr>
          <a:xfrm>
            <a:off x="8513053" y="1449503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0D1B267-7DF9-1D14-1C63-BBC5AA4B652F}"/>
              </a:ext>
            </a:extLst>
          </p:cNvPr>
          <p:cNvSpPr/>
          <p:nvPr/>
        </p:nvSpPr>
        <p:spPr>
          <a:xfrm>
            <a:off x="8991580" y="1242134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Merge Relative Viewsheds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511AE8-6108-64FB-04B1-5DDFBAD3F9FB}"/>
              </a:ext>
            </a:extLst>
          </p:cNvPr>
          <p:cNvSpPr txBox="1"/>
          <p:nvPr/>
        </p:nvSpPr>
        <p:spPr>
          <a:xfrm>
            <a:off x="8991580" y="654619"/>
            <a:ext cx="11179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b="0" dirty="0"/>
              <a:t>Store maximum in each pixel and calculate for each wind turbine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BDA5C1-9AD5-A0AF-1CD0-F0FA4E936DB1}"/>
              </a:ext>
            </a:extLst>
          </p:cNvPr>
          <p:cNvSpPr txBox="1"/>
          <p:nvPr/>
        </p:nvSpPr>
        <p:spPr>
          <a:xfrm>
            <a:off x="7568014" y="1710055"/>
            <a:ext cx="1140801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6EB628-C365-2532-6BCB-0EB91BFCEF88}"/>
              </a:ext>
            </a:extLst>
          </p:cNvPr>
          <p:cNvSpPr txBox="1"/>
          <p:nvPr/>
        </p:nvSpPr>
        <p:spPr>
          <a:xfrm>
            <a:off x="7467457" y="650140"/>
            <a:ext cx="1226539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Blade End  [255:10]</a:t>
            </a:r>
          </a:p>
          <a:p>
            <a:r>
              <a:rPr lang="en-US" dirty="0"/>
              <a:t>Hub [255:20]</a:t>
            </a:r>
          </a:p>
          <a:p>
            <a:r>
              <a:rPr lang="en-US" dirty="0"/>
              <a:t>Rotor Sweep [255:30]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42EAE98-E4E4-6BD7-1511-19BEB3543D9B}"/>
              </a:ext>
            </a:extLst>
          </p:cNvPr>
          <p:cNvSpPr txBox="1"/>
          <p:nvPr/>
        </p:nvSpPr>
        <p:spPr>
          <a:xfrm>
            <a:off x="6105563" y="413464"/>
            <a:ext cx="142930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0 –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No Visibility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255 –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Complete Visibility</a:t>
            </a:r>
            <a:endParaRPr lang="en-US" sz="875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6A42892-DD65-4C8C-867A-71B1D8B184FD}"/>
              </a:ext>
            </a:extLst>
          </p:cNvPr>
          <p:cNvCxnSpPr>
            <a:cxnSpLocks/>
          </p:cNvCxnSpPr>
          <p:nvPr/>
        </p:nvCxnSpPr>
        <p:spPr>
          <a:xfrm>
            <a:off x="1298125" y="1174620"/>
            <a:ext cx="1643438" cy="0"/>
          </a:xfrm>
          <a:prstGeom prst="line">
            <a:avLst/>
          </a:prstGeom>
          <a:ln w="127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6A36958-AABF-EB7A-EB89-C4169C2C263C}"/>
              </a:ext>
            </a:extLst>
          </p:cNvPr>
          <p:cNvCxnSpPr>
            <a:cxnSpLocks/>
          </p:cNvCxnSpPr>
          <p:nvPr/>
        </p:nvCxnSpPr>
        <p:spPr>
          <a:xfrm>
            <a:off x="2083312" y="1174620"/>
            <a:ext cx="0" cy="1709325"/>
          </a:xfrm>
          <a:prstGeom prst="line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67B8211C-0D56-5087-7A10-9EE522A8158C}"/>
              </a:ext>
            </a:extLst>
          </p:cNvPr>
          <p:cNvSpPr/>
          <p:nvPr/>
        </p:nvSpPr>
        <p:spPr>
          <a:xfrm>
            <a:off x="1595243" y="2901065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Compute Multi Ring Buffer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58D4F3-3626-0072-2D49-4E4533D2E27B}"/>
              </a:ext>
            </a:extLst>
          </p:cNvPr>
          <p:cNvSpPr txBox="1"/>
          <p:nvPr/>
        </p:nvSpPr>
        <p:spPr>
          <a:xfrm>
            <a:off x="2147466" y="2071692"/>
            <a:ext cx="6644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Create for each location separately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8F96C0-F171-EDB8-ECD5-AE625B329A53}"/>
              </a:ext>
            </a:extLst>
          </p:cNvPr>
          <p:cNvCxnSpPr>
            <a:cxnSpLocks/>
          </p:cNvCxnSpPr>
          <p:nvPr/>
        </p:nvCxnSpPr>
        <p:spPr>
          <a:xfrm>
            <a:off x="2713177" y="3095902"/>
            <a:ext cx="66815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842767E-B40A-2CF1-EC28-DCFC32A0A9B5}"/>
              </a:ext>
            </a:extLst>
          </p:cNvPr>
          <p:cNvSpPr/>
          <p:nvPr/>
        </p:nvSpPr>
        <p:spPr>
          <a:xfrm>
            <a:off x="3382537" y="2865728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Rasterize Multi Ring Buffer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CB92C4-4D89-5E7F-ACC2-252530FD52F7}"/>
              </a:ext>
            </a:extLst>
          </p:cNvPr>
          <p:cNvSpPr txBox="1"/>
          <p:nvPr/>
        </p:nvSpPr>
        <p:spPr>
          <a:xfrm>
            <a:off x="1555271" y="3367647"/>
            <a:ext cx="1643437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 – 0.8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0.8 – 3.2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3.2 – 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8 – 16.1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16.1 – 32.2 KM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B80CCC-D366-1F6B-981C-7EC961E3594F}"/>
              </a:ext>
            </a:extLst>
          </p:cNvPr>
          <p:cNvSpPr txBox="1"/>
          <p:nvPr/>
        </p:nvSpPr>
        <p:spPr>
          <a:xfrm>
            <a:off x="3381327" y="3367647"/>
            <a:ext cx="1415716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2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4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5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53FEBB0-8930-FB50-C498-B63F10D8B755}"/>
              </a:ext>
            </a:extLst>
          </p:cNvPr>
          <p:cNvCxnSpPr>
            <a:cxnSpLocks/>
          </p:cNvCxnSpPr>
          <p:nvPr/>
        </p:nvCxnSpPr>
        <p:spPr>
          <a:xfrm flipH="1">
            <a:off x="8348769" y="3057802"/>
            <a:ext cx="116018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92DCD306-F6D9-DE66-1377-FFEF1D53EA81}"/>
              </a:ext>
            </a:extLst>
          </p:cNvPr>
          <p:cNvSpPr/>
          <p:nvPr/>
        </p:nvSpPr>
        <p:spPr>
          <a:xfrm>
            <a:off x="7233040" y="2865728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Merge </a:t>
            </a:r>
            <a:r>
              <a:rPr lang="en-US" sz="1125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Rasters</a:t>
            </a:r>
            <a:endParaRPr lang="en-US" sz="1125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6B4CDBC-3D49-8998-A728-DFFBC82D6AD1}"/>
              </a:ext>
            </a:extLst>
          </p:cNvPr>
          <p:cNvCxnSpPr>
            <a:cxnSpLocks/>
          </p:cNvCxnSpPr>
          <p:nvPr/>
        </p:nvCxnSpPr>
        <p:spPr>
          <a:xfrm>
            <a:off x="9508957" y="1631807"/>
            <a:ext cx="0" cy="70711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DCDBC15-91A7-9A03-0425-51005EFEFC3E}"/>
              </a:ext>
            </a:extLst>
          </p:cNvPr>
          <p:cNvSpPr/>
          <p:nvPr/>
        </p:nvSpPr>
        <p:spPr>
          <a:xfrm>
            <a:off x="8981401" y="2338917"/>
            <a:ext cx="1117934" cy="3886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Visual Exposure Raster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152FC1-2DEA-39C9-0CCD-874C45DC81B2}"/>
              </a:ext>
            </a:extLst>
          </p:cNvPr>
          <p:cNvCxnSpPr>
            <a:cxnSpLocks/>
          </p:cNvCxnSpPr>
          <p:nvPr/>
        </p:nvCxnSpPr>
        <p:spPr>
          <a:xfrm>
            <a:off x="9508957" y="2727537"/>
            <a:ext cx="0" cy="330265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3B21E85F-EF17-7C20-BDBA-A9ADD7C9050F}"/>
              </a:ext>
            </a:extLst>
          </p:cNvPr>
          <p:cNvSpPr/>
          <p:nvPr/>
        </p:nvSpPr>
        <p:spPr>
          <a:xfrm>
            <a:off x="4843965" y="287236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Distance Zone Raster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45D865F-2F05-BB04-F43D-A026090B3F64}"/>
              </a:ext>
            </a:extLst>
          </p:cNvPr>
          <p:cNvCxnSpPr>
            <a:cxnSpLocks/>
            <a:endCxn id="48" idx="3"/>
          </p:cNvCxnSpPr>
          <p:nvPr/>
        </p:nvCxnSpPr>
        <p:spPr>
          <a:xfrm flipH="1">
            <a:off x="4500471" y="3060565"/>
            <a:ext cx="334058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AFF6CF3-A8BD-F08E-F0D0-784A279B0A32}"/>
              </a:ext>
            </a:extLst>
          </p:cNvPr>
          <p:cNvCxnSpPr>
            <a:cxnSpLocks/>
            <a:stCxn id="74" idx="3"/>
          </p:cNvCxnSpPr>
          <p:nvPr/>
        </p:nvCxnSpPr>
        <p:spPr>
          <a:xfrm flipV="1">
            <a:off x="5961899" y="3060565"/>
            <a:ext cx="1271141" cy="663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E8142EEE-0916-786B-1229-B9C005FF22CA}"/>
              </a:ext>
            </a:extLst>
          </p:cNvPr>
          <p:cNvSpPr txBox="1"/>
          <p:nvPr/>
        </p:nvSpPr>
        <p:spPr>
          <a:xfrm>
            <a:off x="7192651" y="2479817"/>
            <a:ext cx="142671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Raster Sum (Visual Exposure, Distance Zone)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242BB1B-8414-8C4A-16E5-D69FD4C771F4}"/>
              </a:ext>
            </a:extLst>
          </p:cNvPr>
          <p:cNvGrpSpPr/>
          <p:nvPr/>
        </p:nvGrpSpPr>
        <p:grpSpPr>
          <a:xfrm rot="16200000">
            <a:off x="7645340" y="2763026"/>
            <a:ext cx="257175" cy="1936418"/>
            <a:chOff x="7334655" y="3041154"/>
            <a:chExt cx="817123" cy="1747736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33D0F3F-00AA-FF4E-0ABD-7A72054E20FE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2B8C0B-582D-93B8-D1F4-021136E7C69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EA9C5E4-1CA5-8CCB-74B0-F2EE557AF5D3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D652289-6A02-CC01-1CCB-74E4DFD75328}"/>
              </a:ext>
            </a:extLst>
          </p:cNvPr>
          <p:cNvCxnSpPr>
            <a:cxnSpLocks/>
          </p:cNvCxnSpPr>
          <p:nvPr/>
        </p:nvCxnSpPr>
        <p:spPr>
          <a:xfrm>
            <a:off x="7742012" y="3255401"/>
            <a:ext cx="0" cy="347246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EDF0A71-AA16-91B1-E67E-F1244E4BCD72}"/>
              </a:ext>
            </a:extLst>
          </p:cNvPr>
          <p:cNvSpPr/>
          <p:nvPr/>
        </p:nvSpPr>
        <p:spPr>
          <a:xfrm>
            <a:off x="6267005" y="386215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as per Table 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1405A86-A2F2-76F7-C957-30D2083B7BE1}"/>
              </a:ext>
            </a:extLst>
          </p:cNvPr>
          <p:cNvSpPr/>
          <p:nvPr/>
        </p:nvSpPr>
        <p:spPr>
          <a:xfrm>
            <a:off x="8229155" y="386215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as per Table 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0DE6DD0-4672-7A92-0222-80B225F16FA5}"/>
              </a:ext>
            </a:extLst>
          </p:cNvPr>
          <p:cNvSpPr txBox="1"/>
          <p:nvPr/>
        </p:nvSpPr>
        <p:spPr>
          <a:xfrm>
            <a:off x="6802365" y="3639632"/>
            <a:ext cx="1233423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5912235-A9E8-E342-5436-EEE184BEF852}"/>
              </a:ext>
            </a:extLst>
          </p:cNvPr>
          <p:cNvSpPr txBox="1"/>
          <p:nvPr/>
        </p:nvSpPr>
        <p:spPr>
          <a:xfrm>
            <a:off x="8742137" y="3639380"/>
            <a:ext cx="985665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0BB5B10-4B7A-8F23-6A75-EB9225289001}"/>
              </a:ext>
            </a:extLst>
          </p:cNvPr>
          <p:cNvCxnSpPr>
            <a:cxnSpLocks/>
          </p:cNvCxnSpPr>
          <p:nvPr/>
        </p:nvCxnSpPr>
        <p:spPr>
          <a:xfrm>
            <a:off x="6852015" y="4251828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0E7FDA2-90D4-4800-DDB5-82AD1492FBE5}"/>
              </a:ext>
            </a:extLst>
          </p:cNvPr>
          <p:cNvCxnSpPr>
            <a:cxnSpLocks/>
          </p:cNvCxnSpPr>
          <p:nvPr/>
        </p:nvCxnSpPr>
        <p:spPr>
          <a:xfrm>
            <a:off x="8756594" y="4254293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7C788BDA-0DB5-D958-5628-3AC2692876AF}"/>
              </a:ext>
            </a:extLst>
          </p:cNvPr>
          <p:cNvSpPr/>
          <p:nvPr/>
        </p:nvSpPr>
        <p:spPr>
          <a:xfrm>
            <a:off x="6288049" y="4351556"/>
            <a:ext cx="1170022" cy="517570"/>
          </a:xfrm>
          <a:prstGeom prst="rect">
            <a:avLst/>
          </a:prstGeom>
          <a:solidFill>
            <a:srgbClr val="0B5E9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/>
              <a:t>Visual Prominence Raster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4475435-F21A-0D62-0583-90A00D2AD3D7}"/>
              </a:ext>
            </a:extLst>
          </p:cNvPr>
          <p:cNvSpPr/>
          <p:nvPr/>
        </p:nvSpPr>
        <p:spPr>
          <a:xfrm>
            <a:off x="8197627" y="4342608"/>
            <a:ext cx="1170022" cy="526517"/>
          </a:xfrm>
          <a:prstGeom prst="rect">
            <a:avLst/>
          </a:prstGeom>
          <a:solidFill>
            <a:srgbClr val="0B5E9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/>
              <a:t>Meaningful Visibility Raster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63356E3-C89E-308B-6849-B63CED0DA06E}"/>
              </a:ext>
            </a:extLst>
          </p:cNvPr>
          <p:cNvSpPr/>
          <p:nvPr/>
        </p:nvSpPr>
        <p:spPr>
          <a:xfrm>
            <a:off x="6263622" y="5095825"/>
            <a:ext cx="1183581" cy="5200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Cumulative Visual Prominence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5ECB8AD-0A17-78F3-86BD-B0B7B59C27C3}"/>
              </a:ext>
            </a:extLst>
          </p:cNvPr>
          <p:cNvCxnSpPr>
            <a:cxnSpLocks/>
          </p:cNvCxnSpPr>
          <p:nvPr/>
        </p:nvCxnSpPr>
        <p:spPr>
          <a:xfrm>
            <a:off x="6852015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0F82EB75-ED18-BB01-2DB1-C2F9BF24D167}"/>
              </a:ext>
            </a:extLst>
          </p:cNvPr>
          <p:cNvSpPr/>
          <p:nvPr/>
        </p:nvSpPr>
        <p:spPr>
          <a:xfrm>
            <a:off x="8229154" y="5095825"/>
            <a:ext cx="1138495" cy="5132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Cumulative Meaningful Visibility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DF74884-E7BD-40C4-259A-090D56241F3E}"/>
              </a:ext>
            </a:extLst>
          </p:cNvPr>
          <p:cNvGrpSpPr/>
          <p:nvPr/>
        </p:nvGrpSpPr>
        <p:grpSpPr>
          <a:xfrm rot="5400000">
            <a:off x="7747916" y="4786256"/>
            <a:ext cx="257175" cy="1936418"/>
            <a:chOff x="7334655" y="3041154"/>
            <a:chExt cx="817123" cy="1747736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42424A8-F260-0C84-2927-0C8D9C22FD7B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70A49C8-4BAC-851E-2ED7-786172DA545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846647C-3DA5-B43E-9B94-3630E0DA8591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391E903-BB79-DC36-917D-1E95DD576C93}"/>
              </a:ext>
            </a:extLst>
          </p:cNvPr>
          <p:cNvSpPr/>
          <p:nvPr/>
        </p:nvSpPr>
        <p:spPr>
          <a:xfrm>
            <a:off x="7296524" y="622436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 Division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01A2BB4-508E-4811-2853-01E3F3CE4FC0}"/>
              </a:ext>
            </a:extLst>
          </p:cNvPr>
          <p:cNvCxnSpPr>
            <a:cxnSpLocks/>
          </p:cNvCxnSpPr>
          <p:nvPr/>
        </p:nvCxnSpPr>
        <p:spPr>
          <a:xfrm>
            <a:off x="7811475" y="5883053"/>
            <a:ext cx="0" cy="328957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CC26952-1C85-8BE9-EC49-4532D27B23C4}"/>
              </a:ext>
            </a:extLst>
          </p:cNvPr>
          <p:cNvCxnSpPr>
            <a:cxnSpLocks/>
          </p:cNvCxnSpPr>
          <p:nvPr/>
        </p:nvCxnSpPr>
        <p:spPr>
          <a:xfrm>
            <a:off x="8782638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52C6682-0ADA-B2F7-C92E-5F6B28A940BA}"/>
              </a:ext>
            </a:extLst>
          </p:cNvPr>
          <p:cNvCxnSpPr>
            <a:cxnSpLocks/>
          </p:cNvCxnSpPr>
          <p:nvPr/>
        </p:nvCxnSpPr>
        <p:spPr>
          <a:xfrm>
            <a:off x="5135739" y="6436333"/>
            <a:ext cx="2176979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B86E466-744D-BD24-B62B-3E90BB152455}"/>
              </a:ext>
            </a:extLst>
          </p:cNvPr>
          <p:cNvCxnSpPr>
            <a:cxnSpLocks/>
          </p:cNvCxnSpPr>
          <p:nvPr/>
        </p:nvCxnSpPr>
        <p:spPr>
          <a:xfrm flipV="1">
            <a:off x="5135739" y="4901997"/>
            <a:ext cx="0" cy="1534336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643D44F-A09C-3720-08E4-3FC2D9849711}"/>
              </a:ext>
            </a:extLst>
          </p:cNvPr>
          <p:cNvCxnSpPr>
            <a:cxnSpLocks/>
          </p:cNvCxnSpPr>
          <p:nvPr/>
        </p:nvCxnSpPr>
        <p:spPr>
          <a:xfrm flipH="1">
            <a:off x="1295401" y="1185194"/>
            <a:ext cx="14418" cy="3515405"/>
          </a:xfrm>
          <a:prstGeom prst="line">
            <a:avLst/>
          </a:prstGeom>
          <a:ln>
            <a:tailEnd type="non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D8E37A9-C584-697A-D2C7-56E0A65498FE}"/>
              </a:ext>
            </a:extLst>
          </p:cNvPr>
          <p:cNvCxnSpPr>
            <a:cxnSpLocks/>
          </p:cNvCxnSpPr>
          <p:nvPr/>
        </p:nvCxnSpPr>
        <p:spPr>
          <a:xfrm flipV="1">
            <a:off x="1287946" y="4675666"/>
            <a:ext cx="1567550" cy="1435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4C4FD5F-A419-BAE8-AAFC-30F38083E2F5}"/>
              </a:ext>
            </a:extLst>
          </p:cNvPr>
          <p:cNvSpPr/>
          <p:nvPr/>
        </p:nvSpPr>
        <p:spPr>
          <a:xfrm>
            <a:off x="2855496" y="4495189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 Value Extraction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6532AC9-5595-C64D-1106-D137DA4D9A2E}"/>
              </a:ext>
            </a:extLst>
          </p:cNvPr>
          <p:cNvCxnSpPr>
            <a:cxnSpLocks/>
          </p:cNvCxnSpPr>
          <p:nvPr/>
        </p:nvCxnSpPr>
        <p:spPr>
          <a:xfrm flipV="1">
            <a:off x="3980095" y="4675666"/>
            <a:ext cx="854434" cy="14359"/>
          </a:xfrm>
          <a:prstGeom prst="line">
            <a:avLst/>
          </a:prstGeom>
          <a:ln>
            <a:headEnd type="triangle" w="lg" len="lg"/>
            <a:tailEnd type="non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6CC78E2-C374-959D-D880-6C8EE26B3118}"/>
              </a:ext>
            </a:extLst>
          </p:cNvPr>
          <p:cNvCxnSpPr>
            <a:cxnSpLocks/>
          </p:cNvCxnSpPr>
          <p:nvPr/>
        </p:nvCxnSpPr>
        <p:spPr>
          <a:xfrm>
            <a:off x="3381327" y="4901997"/>
            <a:ext cx="0" cy="554471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A8C42005-2B72-B492-6451-E6316E642657}"/>
              </a:ext>
            </a:extLst>
          </p:cNvPr>
          <p:cNvSpPr txBox="1"/>
          <p:nvPr/>
        </p:nvSpPr>
        <p:spPr>
          <a:xfrm>
            <a:off x="1678559" y="4473614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Final Step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A25772A9-D0D0-B277-0689-4B1AED5B8936}"/>
              </a:ext>
            </a:extLst>
          </p:cNvPr>
          <p:cNvSpPr/>
          <p:nvPr/>
        </p:nvSpPr>
        <p:spPr>
          <a:xfrm>
            <a:off x="2826914" y="5456468"/>
            <a:ext cx="1170022" cy="5959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Turbine Visual Prominence Bubble Plot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EDDCB7-3F3A-FB6A-9B27-66279FFF5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85" y="1915424"/>
            <a:ext cx="865197" cy="9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D66D740-781B-9E23-AF27-893788F3B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486" y="1587894"/>
            <a:ext cx="1765225" cy="150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D59AA3D-067D-30A9-DFFB-E16EC5999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97" y="4927673"/>
            <a:ext cx="1782760" cy="128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EA126B-3975-38B6-4724-496F77EB4987}"/>
              </a:ext>
            </a:extLst>
          </p:cNvPr>
          <p:cNvSpPr txBox="1"/>
          <p:nvPr/>
        </p:nvSpPr>
        <p:spPr>
          <a:xfrm>
            <a:off x="3443808" y="5157856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Geopandas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FEF67-08BD-C315-20DF-B1C67BA5D233}"/>
              </a:ext>
            </a:extLst>
          </p:cNvPr>
          <p:cNvSpPr txBox="1"/>
          <p:nvPr/>
        </p:nvSpPr>
        <p:spPr>
          <a:xfrm>
            <a:off x="2943770" y="1830452"/>
            <a:ext cx="660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0E158F-FADC-A277-937B-6FA8C6512599}"/>
              </a:ext>
            </a:extLst>
          </p:cNvPr>
          <p:cNvSpPr txBox="1"/>
          <p:nvPr/>
        </p:nvSpPr>
        <p:spPr>
          <a:xfrm>
            <a:off x="2145189" y="2609338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Shapely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C289BE-1BD1-4E1E-5D6B-C37BA27BF63E}"/>
              </a:ext>
            </a:extLst>
          </p:cNvPr>
          <p:cNvSpPr txBox="1"/>
          <p:nvPr/>
        </p:nvSpPr>
        <p:spPr>
          <a:xfrm>
            <a:off x="3603903" y="2621891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88A88-80A9-4125-8A22-384D6DD9311C}"/>
              </a:ext>
            </a:extLst>
          </p:cNvPr>
          <p:cNvSpPr txBox="1"/>
          <p:nvPr/>
        </p:nvSpPr>
        <p:spPr>
          <a:xfrm>
            <a:off x="4628850" y="495469"/>
            <a:ext cx="1294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GDAL, Geopandas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886C5-2362-5B20-C7D0-A225D333FE21}"/>
              </a:ext>
            </a:extLst>
          </p:cNvPr>
          <p:cNvSpPr txBox="1"/>
          <p:nvPr/>
        </p:nvSpPr>
        <p:spPr>
          <a:xfrm>
            <a:off x="9089570" y="358434"/>
            <a:ext cx="7427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0F999E-DD72-75F9-CB82-E25CFEA44804}"/>
              </a:ext>
            </a:extLst>
          </p:cNvPr>
          <p:cNvSpPr txBox="1"/>
          <p:nvPr/>
        </p:nvSpPr>
        <p:spPr>
          <a:xfrm>
            <a:off x="7471894" y="2216047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Rioxarray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118C1F-17DB-CB19-4405-381491326308}"/>
              </a:ext>
            </a:extLst>
          </p:cNvPr>
          <p:cNvSpPr txBox="1"/>
          <p:nvPr/>
        </p:nvSpPr>
        <p:spPr>
          <a:xfrm>
            <a:off x="7412747" y="4816514"/>
            <a:ext cx="767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 err="1"/>
              <a:t>Rioxarray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2D51E5-815A-33F3-3CAA-E78FCF29E5C4}"/>
              </a:ext>
            </a:extLst>
          </p:cNvPr>
          <p:cNvSpPr txBox="1"/>
          <p:nvPr/>
        </p:nvSpPr>
        <p:spPr>
          <a:xfrm>
            <a:off x="7429787" y="5369793"/>
            <a:ext cx="767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3A44D9-1C9A-CF0F-919C-9AFC12D13CD8}"/>
              </a:ext>
            </a:extLst>
          </p:cNvPr>
          <p:cNvSpPr txBox="1"/>
          <p:nvPr/>
        </p:nvSpPr>
        <p:spPr>
          <a:xfrm>
            <a:off x="7467457" y="3976474"/>
            <a:ext cx="6884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FD7322-6DAB-A783-E3C9-4575CD7787F8}"/>
              </a:ext>
            </a:extLst>
          </p:cNvPr>
          <p:cNvSpPr txBox="1"/>
          <p:nvPr/>
        </p:nvSpPr>
        <p:spPr>
          <a:xfrm>
            <a:off x="2771431" y="4123142"/>
            <a:ext cx="18033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Geopandas, Rasterio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2507F9-877B-FED7-4A24-599FA03A4583}"/>
              </a:ext>
            </a:extLst>
          </p:cNvPr>
          <p:cNvSpPr txBox="1"/>
          <p:nvPr/>
        </p:nvSpPr>
        <p:spPr>
          <a:xfrm>
            <a:off x="4735150" y="4070013"/>
            <a:ext cx="1082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3F17F7F-484A-B098-1B7F-774507FA5740}"/>
              </a:ext>
            </a:extLst>
          </p:cNvPr>
          <p:cNvSpPr txBox="1"/>
          <p:nvPr/>
        </p:nvSpPr>
        <p:spPr>
          <a:xfrm>
            <a:off x="2833669" y="646938"/>
            <a:ext cx="898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Geopandas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7F75FA-D8E2-E280-31F0-C7A4DA8935BC}"/>
              </a:ext>
            </a:extLst>
          </p:cNvPr>
          <p:cNvSpPr/>
          <p:nvPr/>
        </p:nvSpPr>
        <p:spPr>
          <a:xfrm>
            <a:off x="7312718" y="1242134"/>
            <a:ext cx="1426710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Relative Viewsheds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71B0EC-DB14-2BB6-8613-F601D2670642}"/>
              </a:ext>
            </a:extLst>
          </p:cNvPr>
          <p:cNvSpPr/>
          <p:nvPr/>
        </p:nvSpPr>
        <p:spPr>
          <a:xfrm>
            <a:off x="2720308" y="944928"/>
            <a:ext cx="1161136" cy="3618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Wind Turbine Locations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D46ACA6-6C91-D8C2-1698-3C7159B0558C}"/>
              </a:ext>
            </a:extLst>
          </p:cNvPr>
          <p:cNvSpPr/>
          <p:nvPr/>
        </p:nvSpPr>
        <p:spPr>
          <a:xfrm>
            <a:off x="4550728" y="4342609"/>
            <a:ext cx="1170022" cy="5362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Mean Visual Prominence Raster</a:t>
            </a: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2901D0C7-9A41-7BDC-72E6-D19514CBA07E}"/>
              </a:ext>
            </a:extLst>
          </p:cNvPr>
          <p:cNvSpPr txBox="1">
            <a:spLocks/>
          </p:cNvSpPr>
          <p:nvPr/>
        </p:nvSpPr>
        <p:spPr>
          <a:xfrm>
            <a:off x="-307885" y="1546"/>
            <a:ext cx="3480411" cy="696448"/>
          </a:xfrm>
          <a:prstGeom prst="rect">
            <a:avLst/>
          </a:prstGeom>
        </p:spPr>
        <p:txBody>
          <a:bodyPr vert="horz" lIns="0" tIns="45720" rIns="0" bIns="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sz="3400" dirty="0">
                <a:solidFill>
                  <a:schemeClr val="bg1"/>
                </a:solidFill>
              </a:rPr>
              <a:t>GIS Workflow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FCA448F-3656-1B49-DC34-765003995FC1}"/>
              </a:ext>
            </a:extLst>
          </p:cNvPr>
          <p:cNvCxnSpPr/>
          <p:nvPr/>
        </p:nvCxnSpPr>
        <p:spPr>
          <a:xfrm>
            <a:off x="288014" y="824370"/>
            <a:ext cx="4572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B08FE1D-06F3-7C03-E5A9-966002873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494944"/>
            <a:ext cx="6700085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0688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1F19408-1E83-0FFE-6B4F-A1F9833F7E91}"/>
              </a:ext>
            </a:extLst>
          </p:cNvPr>
          <p:cNvGrpSpPr/>
          <p:nvPr/>
        </p:nvGrpSpPr>
        <p:grpSpPr>
          <a:xfrm>
            <a:off x="3881444" y="1163887"/>
            <a:ext cx="255351" cy="546168"/>
            <a:chOff x="7334655" y="3041154"/>
            <a:chExt cx="817123" cy="174773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CA9C3BE-657F-2AD1-F2E4-18370BFB5F14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2D9D8C6-6260-0E73-C931-B12CB76994C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02C3633-30E5-9309-D074-3A9CD4716B02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6E65A00-1AE8-A836-C98D-0E0E6AE51654}"/>
              </a:ext>
            </a:extLst>
          </p:cNvPr>
          <p:cNvSpPr/>
          <p:nvPr/>
        </p:nvSpPr>
        <p:spPr>
          <a:xfrm>
            <a:off x="2720307" y="1487802"/>
            <a:ext cx="1161136" cy="3486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Digital Elevation Model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79EEE1-30F3-80E2-D03A-17A61475A6F1}"/>
              </a:ext>
            </a:extLst>
          </p:cNvPr>
          <p:cNvCxnSpPr>
            <a:cxnSpLocks/>
          </p:cNvCxnSpPr>
          <p:nvPr/>
        </p:nvCxnSpPr>
        <p:spPr>
          <a:xfrm>
            <a:off x="4136795" y="1425458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DC3674E-F5E9-1C22-72FE-283411A31FAE}"/>
              </a:ext>
            </a:extLst>
          </p:cNvPr>
          <p:cNvSpPr/>
          <p:nvPr/>
        </p:nvSpPr>
        <p:spPr>
          <a:xfrm>
            <a:off x="4615321" y="1230621"/>
            <a:ext cx="1229079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Compute Relative Viewsheds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16507E-63D8-9A6F-C4E4-089A29C4C955}"/>
              </a:ext>
            </a:extLst>
          </p:cNvPr>
          <p:cNvGrpSpPr/>
          <p:nvPr/>
        </p:nvGrpSpPr>
        <p:grpSpPr>
          <a:xfrm>
            <a:off x="6211783" y="815339"/>
            <a:ext cx="828675" cy="1243263"/>
            <a:chOff x="13942347" y="1404329"/>
            <a:chExt cx="2651760" cy="39784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DAABEEC-9439-9238-7D5A-702EE206268B}"/>
                </a:ext>
              </a:extLst>
            </p:cNvPr>
            <p:cNvSpPr/>
            <p:nvPr/>
          </p:nvSpPr>
          <p:spPr>
            <a:xfrm>
              <a:off x="13942347" y="1404329"/>
              <a:ext cx="2651760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Blade End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D030C39-6F3D-48BF-F71D-05158358979E}"/>
                </a:ext>
              </a:extLst>
            </p:cNvPr>
            <p:cNvSpPr/>
            <p:nvPr/>
          </p:nvSpPr>
          <p:spPr>
            <a:xfrm>
              <a:off x="13942347" y="2989340"/>
              <a:ext cx="2651760" cy="8694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Hub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2ACA013-30EE-A137-D153-4C36817F641C}"/>
                </a:ext>
              </a:extLst>
            </p:cNvPr>
            <p:cNvSpPr/>
            <p:nvPr/>
          </p:nvSpPr>
          <p:spPr>
            <a:xfrm>
              <a:off x="13942347" y="4267422"/>
              <a:ext cx="2651760" cy="11153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Rotor Sweep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DDEA8F2-495A-F5AC-49D7-520BBE1D3AC0}"/>
              </a:ext>
            </a:extLst>
          </p:cNvPr>
          <p:cNvSpPr txBox="1"/>
          <p:nvPr/>
        </p:nvSpPr>
        <p:spPr>
          <a:xfrm>
            <a:off x="4615322" y="886706"/>
            <a:ext cx="1328487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b="0" dirty="0"/>
              <a:t>Create for each location separately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0D2D6DB-FC12-C55C-2CA7-9D5AA72D3B89}"/>
              </a:ext>
            </a:extLst>
          </p:cNvPr>
          <p:cNvGrpSpPr/>
          <p:nvPr/>
        </p:nvGrpSpPr>
        <p:grpSpPr>
          <a:xfrm>
            <a:off x="5844398" y="994132"/>
            <a:ext cx="313063" cy="1043756"/>
            <a:chOff x="13596513" y="1697202"/>
            <a:chExt cx="1001802" cy="334001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C5BCFDD-C211-0502-4C81-D3B6204CB264}"/>
                </a:ext>
              </a:extLst>
            </p:cNvPr>
            <p:cNvCxnSpPr>
              <a:cxnSpLocks/>
            </p:cNvCxnSpPr>
            <p:nvPr/>
          </p:nvCxnSpPr>
          <p:spPr>
            <a:xfrm>
              <a:off x="13596513" y="3192380"/>
              <a:ext cx="328035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54BE10-2529-AAEB-C33F-E8008AEB4707}"/>
                </a:ext>
              </a:extLst>
            </p:cNvPr>
            <p:cNvCxnSpPr/>
            <p:nvPr/>
          </p:nvCxnSpPr>
          <p:spPr>
            <a:xfrm>
              <a:off x="13924547" y="1697202"/>
              <a:ext cx="0" cy="3340019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DAEBAB-50F3-EC14-7240-5F223A114274}"/>
                </a:ext>
              </a:extLst>
            </p:cNvPr>
            <p:cNvCxnSpPr/>
            <p:nvPr/>
          </p:nvCxnSpPr>
          <p:spPr>
            <a:xfrm>
              <a:off x="13924547" y="1697202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B2034BC-D08B-014A-9C29-6272AAF0ED56}"/>
                </a:ext>
              </a:extLst>
            </p:cNvPr>
            <p:cNvCxnSpPr/>
            <p:nvPr/>
          </p:nvCxnSpPr>
          <p:spPr>
            <a:xfrm>
              <a:off x="13924547" y="3192379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5C5603-9184-C308-ECD2-218AD0430B7F}"/>
                </a:ext>
              </a:extLst>
            </p:cNvPr>
            <p:cNvCxnSpPr/>
            <p:nvPr/>
          </p:nvCxnSpPr>
          <p:spPr>
            <a:xfrm>
              <a:off x="13917084" y="5037221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1" name="Right Brace 30">
            <a:extLst>
              <a:ext uri="{FF2B5EF4-FFF2-40B4-BE49-F238E27FC236}">
                <a16:creationId xmlns:a16="http://schemas.microsoft.com/office/drawing/2014/main" id="{84BEA15A-B461-9F5F-7BA6-DAE265CCFB98}"/>
              </a:ext>
            </a:extLst>
          </p:cNvPr>
          <p:cNvSpPr/>
          <p:nvPr/>
        </p:nvSpPr>
        <p:spPr>
          <a:xfrm>
            <a:off x="7097113" y="803826"/>
            <a:ext cx="149565" cy="1244663"/>
          </a:xfrm>
          <a:prstGeom prst="rightBrace">
            <a:avLst>
              <a:gd name="adj1" fmla="val 8333"/>
              <a:gd name="adj2" fmla="val 50466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563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1D15F7-7EAF-80FD-77A9-B48380B06E42}"/>
              </a:ext>
            </a:extLst>
          </p:cNvPr>
          <p:cNvCxnSpPr>
            <a:cxnSpLocks/>
          </p:cNvCxnSpPr>
          <p:nvPr/>
        </p:nvCxnSpPr>
        <p:spPr>
          <a:xfrm>
            <a:off x="8513053" y="1449503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0D1B267-7DF9-1D14-1C63-BBC5AA4B652F}"/>
              </a:ext>
            </a:extLst>
          </p:cNvPr>
          <p:cNvSpPr/>
          <p:nvPr/>
        </p:nvSpPr>
        <p:spPr>
          <a:xfrm>
            <a:off x="8991580" y="1242134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Merge Relative Viewsheds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511AE8-6108-64FB-04B1-5DDFBAD3F9FB}"/>
              </a:ext>
            </a:extLst>
          </p:cNvPr>
          <p:cNvSpPr txBox="1"/>
          <p:nvPr/>
        </p:nvSpPr>
        <p:spPr>
          <a:xfrm>
            <a:off x="8991580" y="654619"/>
            <a:ext cx="11179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b="0" dirty="0"/>
              <a:t>Store maximum in each pixel and calculate for each wind turbine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BDA5C1-9AD5-A0AF-1CD0-F0FA4E936DB1}"/>
              </a:ext>
            </a:extLst>
          </p:cNvPr>
          <p:cNvSpPr txBox="1"/>
          <p:nvPr/>
        </p:nvSpPr>
        <p:spPr>
          <a:xfrm>
            <a:off x="7568014" y="1710055"/>
            <a:ext cx="1140801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6EB628-C365-2532-6BCB-0EB91BFCEF88}"/>
              </a:ext>
            </a:extLst>
          </p:cNvPr>
          <p:cNvSpPr txBox="1"/>
          <p:nvPr/>
        </p:nvSpPr>
        <p:spPr>
          <a:xfrm>
            <a:off x="7467457" y="650140"/>
            <a:ext cx="1226539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Blade End  [255:10]</a:t>
            </a:r>
          </a:p>
          <a:p>
            <a:r>
              <a:rPr lang="en-US" dirty="0"/>
              <a:t>Hub [255:20]</a:t>
            </a:r>
          </a:p>
          <a:p>
            <a:r>
              <a:rPr lang="en-US" dirty="0"/>
              <a:t>Rotor Sweep [255:30]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42EAE98-E4E4-6BD7-1511-19BEB3543D9B}"/>
              </a:ext>
            </a:extLst>
          </p:cNvPr>
          <p:cNvSpPr txBox="1"/>
          <p:nvPr/>
        </p:nvSpPr>
        <p:spPr>
          <a:xfrm>
            <a:off x="6105563" y="413464"/>
            <a:ext cx="142930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0 –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No Visibility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255 –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Complete Visibility</a:t>
            </a:r>
            <a:endParaRPr lang="en-US" sz="875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6A42892-DD65-4C8C-867A-71B1D8B184FD}"/>
              </a:ext>
            </a:extLst>
          </p:cNvPr>
          <p:cNvCxnSpPr>
            <a:cxnSpLocks/>
          </p:cNvCxnSpPr>
          <p:nvPr/>
        </p:nvCxnSpPr>
        <p:spPr>
          <a:xfrm>
            <a:off x="1298125" y="1174620"/>
            <a:ext cx="1643438" cy="0"/>
          </a:xfrm>
          <a:prstGeom prst="line">
            <a:avLst/>
          </a:prstGeom>
          <a:ln w="127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6A36958-AABF-EB7A-EB89-C4169C2C263C}"/>
              </a:ext>
            </a:extLst>
          </p:cNvPr>
          <p:cNvCxnSpPr>
            <a:cxnSpLocks/>
          </p:cNvCxnSpPr>
          <p:nvPr/>
        </p:nvCxnSpPr>
        <p:spPr>
          <a:xfrm>
            <a:off x="2083312" y="1174620"/>
            <a:ext cx="0" cy="1709325"/>
          </a:xfrm>
          <a:prstGeom prst="line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67B8211C-0D56-5087-7A10-9EE522A8158C}"/>
              </a:ext>
            </a:extLst>
          </p:cNvPr>
          <p:cNvSpPr/>
          <p:nvPr/>
        </p:nvSpPr>
        <p:spPr>
          <a:xfrm>
            <a:off x="1595243" y="2901065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Compute Multi Ring Buffer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58D4F3-3626-0072-2D49-4E4533D2E27B}"/>
              </a:ext>
            </a:extLst>
          </p:cNvPr>
          <p:cNvSpPr txBox="1"/>
          <p:nvPr/>
        </p:nvSpPr>
        <p:spPr>
          <a:xfrm>
            <a:off x="2147466" y="2071692"/>
            <a:ext cx="6644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Create for each location separately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8F96C0-F171-EDB8-ECD5-AE625B329A53}"/>
              </a:ext>
            </a:extLst>
          </p:cNvPr>
          <p:cNvCxnSpPr>
            <a:cxnSpLocks/>
          </p:cNvCxnSpPr>
          <p:nvPr/>
        </p:nvCxnSpPr>
        <p:spPr>
          <a:xfrm>
            <a:off x="2713177" y="3095902"/>
            <a:ext cx="66815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842767E-B40A-2CF1-EC28-DCFC32A0A9B5}"/>
              </a:ext>
            </a:extLst>
          </p:cNvPr>
          <p:cNvSpPr/>
          <p:nvPr/>
        </p:nvSpPr>
        <p:spPr>
          <a:xfrm>
            <a:off x="3382537" y="2865728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Rasterize Multi Ring Buffer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CB92C4-4D89-5E7F-ACC2-252530FD52F7}"/>
              </a:ext>
            </a:extLst>
          </p:cNvPr>
          <p:cNvSpPr txBox="1"/>
          <p:nvPr/>
        </p:nvSpPr>
        <p:spPr>
          <a:xfrm>
            <a:off x="1555271" y="3367647"/>
            <a:ext cx="1643437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 – 0.8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0.8 – 3.2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3.2 – 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8 – 16.1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16.1 – 32.2 KM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B80CCC-D366-1F6B-981C-7EC961E3594F}"/>
              </a:ext>
            </a:extLst>
          </p:cNvPr>
          <p:cNvSpPr txBox="1"/>
          <p:nvPr/>
        </p:nvSpPr>
        <p:spPr>
          <a:xfrm>
            <a:off x="3381327" y="3367647"/>
            <a:ext cx="1415716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2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4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5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53FEBB0-8930-FB50-C498-B63F10D8B755}"/>
              </a:ext>
            </a:extLst>
          </p:cNvPr>
          <p:cNvCxnSpPr>
            <a:cxnSpLocks/>
          </p:cNvCxnSpPr>
          <p:nvPr/>
        </p:nvCxnSpPr>
        <p:spPr>
          <a:xfrm flipH="1">
            <a:off x="8348769" y="3057802"/>
            <a:ext cx="116018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92DCD306-F6D9-DE66-1377-FFEF1D53EA81}"/>
              </a:ext>
            </a:extLst>
          </p:cNvPr>
          <p:cNvSpPr/>
          <p:nvPr/>
        </p:nvSpPr>
        <p:spPr>
          <a:xfrm>
            <a:off x="7233040" y="2865728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Merge </a:t>
            </a:r>
            <a:r>
              <a:rPr lang="en-US" sz="1125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Rasters</a:t>
            </a:r>
            <a:endParaRPr lang="en-US" sz="1125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6B4CDBC-3D49-8998-A728-DFFBC82D6AD1}"/>
              </a:ext>
            </a:extLst>
          </p:cNvPr>
          <p:cNvCxnSpPr>
            <a:cxnSpLocks/>
          </p:cNvCxnSpPr>
          <p:nvPr/>
        </p:nvCxnSpPr>
        <p:spPr>
          <a:xfrm>
            <a:off x="9508957" y="1631807"/>
            <a:ext cx="0" cy="70711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DCDBC15-91A7-9A03-0425-51005EFEFC3E}"/>
              </a:ext>
            </a:extLst>
          </p:cNvPr>
          <p:cNvSpPr/>
          <p:nvPr/>
        </p:nvSpPr>
        <p:spPr>
          <a:xfrm>
            <a:off x="8981401" y="2338917"/>
            <a:ext cx="1117934" cy="3886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Visual Exposure Raster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152FC1-2DEA-39C9-0CCD-874C45DC81B2}"/>
              </a:ext>
            </a:extLst>
          </p:cNvPr>
          <p:cNvCxnSpPr>
            <a:cxnSpLocks/>
          </p:cNvCxnSpPr>
          <p:nvPr/>
        </p:nvCxnSpPr>
        <p:spPr>
          <a:xfrm>
            <a:off x="9508957" y="2727537"/>
            <a:ext cx="0" cy="330265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3B21E85F-EF17-7C20-BDBA-A9ADD7C9050F}"/>
              </a:ext>
            </a:extLst>
          </p:cNvPr>
          <p:cNvSpPr/>
          <p:nvPr/>
        </p:nvSpPr>
        <p:spPr>
          <a:xfrm>
            <a:off x="4843965" y="287236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Distance Zone Raster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45D865F-2F05-BB04-F43D-A026090B3F64}"/>
              </a:ext>
            </a:extLst>
          </p:cNvPr>
          <p:cNvCxnSpPr>
            <a:cxnSpLocks/>
            <a:endCxn id="48" idx="3"/>
          </p:cNvCxnSpPr>
          <p:nvPr/>
        </p:nvCxnSpPr>
        <p:spPr>
          <a:xfrm flipH="1">
            <a:off x="4500471" y="3060565"/>
            <a:ext cx="334058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AFF6CF3-A8BD-F08E-F0D0-784A279B0A32}"/>
              </a:ext>
            </a:extLst>
          </p:cNvPr>
          <p:cNvCxnSpPr>
            <a:cxnSpLocks/>
            <a:stCxn id="74" idx="3"/>
          </p:cNvCxnSpPr>
          <p:nvPr/>
        </p:nvCxnSpPr>
        <p:spPr>
          <a:xfrm flipV="1">
            <a:off x="5961899" y="3060565"/>
            <a:ext cx="1271141" cy="663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E8142EEE-0916-786B-1229-B9C005FF22CA}"/>
              </a:ext>
            </a:extLst>
          </p:cNvPr>
          <p:cNvSpPr txBox="1"/>
          <p:nvPr/>
        </p:nvSpPr>
        <p:spPr>
          <a:xfrm>
            <a:off x="7192651" y="2479817"/>
            <a:ext cx="142671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Raster Sum (Visual Exposure, Distance Zone)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242BB1B-8414-8C4A-16E5-D69FD4C771F4}"/>
              </a:ext>
            </a:extLst>
          </p:cNvPr>
          <p:cNvGrpSpPr/>
          <p:nvPr/>
        </p:nvGrpSpPr>
        <p:grpSpPr>
          <a:xfrm rot="16200000">
            <a:off x="7645340" y="2763026"/>
            <a:ext cx="257175" cy="1936418"/>
            <a:chOff x="7334655" y="3041154"/>
            <a:chExt cx="817123" cy="1747736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33D0F3F-00AA-FF4E-0ABD-7A72054E20FE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2B8C0B-582D-93B8-D1F4-021136E7C69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EA9C5E4-1CA5-8CCB-74B0-F2EE557AF5D3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D652289-6A02-CC01-1CCB-74E4DFD75328}"/>
              </a:ext>
            </a:extLst>
          </p:cNvPr>
          <p:cNvCxnSpPr>
            <a:cxnSpLocks/>
          </p:cNvCxnSpPr>
          <p:nvPr/>
        </p:nvCxnSpPr>
        <p:spPr>
          <a:xfrm>
            <a:off x="7742012" y="3255401"/>
            <a:ext cx="0" cy="347246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EDF0A71-AA16-91B1-E67E-F1244E4BCD72}"/>
              </a:ext>
            </a:extLst>
          </p:cNvPr>
          <p:cNvSpPr/>
          <p:nvPr/>
        </p:nvSpPr>
        <p:spPr>
          <a:xfrm>
            <a:off x="6267005" y="386215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as per Table 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1405A86-A2F2-76F7-C957-30D2083B7BE1}"/>
              </a:ext>
            </a:extLst>
          </p:cNvPr>
          <p:cNvSpPr/>
          <p:nvPr/>
        </p:nvSpPr>
        <p:spPr>
          <a:xfrm>
            <a:off x="8229155" y="386215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as per Table 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0DE6DD0-4672-7A92-0222-80B225F16FA5}"/>
              </a:ext>
            </a:extLst>
          </p:cNvPr>
          <p:cNvSpPr txBox="1"/>
          <p:nvPr/>
        </p:nvSpPr>
        <p:spPr>
          <a:xfrm>
            <a:off x="6802365" y="3639632"/>
            <a:ext cx="1233423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5912235-A9E8-E342-5436-EEE184BEF852}"/>
              </a:ext>
            </a:extLst>
          </p:cNvPr>
          <p:cNvSpPr txBox="1"/>
          <p:nvPr/>
        </p:nvSpPr>
        <p:spPr>
          <a:xfrm>
            <a:off x="8742137" y="3639380"/>
            <a:ext cx="985665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0BB5B10-4B7A-8F23-6A75-EB9225289001}"/>
              </a:ext>
            </a:extLst>
          </p:cNvPr>
          <p:cNvCxnSpPr>
            <a:cxnSpLocks/>
          </p:cNvCxnSpPr>
          <p:nvPr/>
        </p:nvCxnSpPr>
        <p:spPr>
          <a:xfrm>
            <a:off x="6852015" y="4251828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0E7FDA2-90D4-4800-DDB5-82AD1492FBE5}"/>
              </a:ext>
            </a:extLst>
          </p:cNvPr>
          <p:cNvCxnSpPr>
            <a:cxnSpLocks/>
          </p:cNvCxnSpPr>
          <p:nvPr/>
        </p:nvCxnSpPr>
        <p:spPr>
          <a:xfrm>
            <a:off x="8756594" y="4254293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7C788BDA-0DB5-D958-5628-3AC2692876AF}"/>
              </a:ext>
            </a:extLst>
          </p:cNvPr>
          <p:cNvSpPr/>
          <p:nvPr/>
        </p:nvSpPr>
        <p:spPr>
          <a:xfrm>
            <a:off x="6288049" y="4351556"/>
            <a:ext cx="1170022" cy="5175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Visual Prominence Raster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4475435-F21A-0D62-0583-90A00D2AD3D7}"/>
              </a:ext>
            </a:extLst>
          </p:cNvPr>
          <p:cNvSpPr/>
          <p:nvPr/>
        </p:nvSpPr>
        <p:spPr>
          <a:xfrm>
            <a:off x="8197627" y="4342608"/>
            <a:ext cx="1170022" cy="5265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Meaningful Visibility Raster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63356E3-C89E-308B-6849-B63CED0DA06E}"/>
              </a:ext>
            </a:extLst>
          </p:cNvPr>
          <p:cNvSpPr/>
          <p:nvPr/>
        </p:nvSpPr>
        <p:spPr>
          <a:xfrm>
            <a:off x="6263622" y="5095825"/>
            <a:ext cx="1183581" cy="520041"/>
          </a:xfrm>
          <a:prstGeom prst="rect">
            <a:avLst/>
          </a:prstGeom>
          <a:solidFill>
            <a:srgbClr val="0B5E9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/>
              <a:t>Cumulative Visual Prominence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5ECB8AD-0A17-78F3-86BD-B0B7B59C27C3}"/>
              </a:ext>
            </a:extLst>
          </p:cNvPr>
          <p:cNvCxnSpPr>
            <a:cxnSpLocks/>
          </p:cNvCxnSpPr>
          <p:nvPr/>
        </p:nvCxnSpPr>
        <p:spPr>
          <a:xfrm>
            <a:off x="6852015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0F82EB75-ED18-BB01-2DB1-C2F9BF24D167}"/>
              </a:ext>
            </a:extLst>
          </p:cNvPr>
          <p:cNvSpPr/>
          <p:nvPr/>
        </p:nvSpPr>
        <p:spPr>
          <a:xfrm>
            <a:off x="8229154" y="5095825"/>
            <a:ext cx="1138495" cy="513260"/>
          </a:xfrm>
          <a:prstGeom prst="rect">
            <a:avLst/>
          </a:prstGeom>
          <a:solidFill>
            <a:srgbClr val="0B5E9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/>
              <a:t>Cumulative Meaningful Visibility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DF74884-E7BD-40C4-259A-090D56241F3E}"/>
              </a:ext>
            </a:extLst>
          </p:cNvPr>
          <p:cNvGrpSpPr/>
          <p:nvPr/>
        </p:nvGrpSpPr>
        <p:grpSpPr>
          <a:xfrm rot="5400000">
            <a:off x="7747916" y="4786256"/>
            <a:ext cx="257175" cy="1936418"/>
            <a:chOff x="7334655" y="3041154"/>
            <a:chExt cx="817123" cy="1747736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42424A8-F260-0C84-2927-0C8D9C22FD7B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70A49C8-4BAC-851E-2ED7-786172DA545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846647C-3DA5-B43E-9B94-3630E0DA8591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391E903-BB79-DC36-917D-1E95DD576C93}"/>
              </a:ext>
            </a:extLst>
          </p:cNvPr>
          <p:cNvSpPr/>
          <p:nvPr/>
        </p:nvSpPr>
        <p:spPr>
          <a:xfrm>
            <a:off x="7296524" y="622436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 Division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01A2BB4-508E-4811-2853-01E3F3CE4FC0}"/>
              </a:ext>
            </a:extLst>
          </p:cNvPr>
          <p:cNvCxnSpPr>
            <a:cxnSpLocks/>
          </p:cNvCxnSpPr>
          <p:nvPr/>
        </p:nvCxnSpPr>
        <p:spPr>
          <a:xfrm>
            <a:off x="7811475" y="5883053"/>
            <a:ext cx="0" cy="328957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CC26952-1C85-8BE9-EC49-4532D27B23C4}"/>
              </a:ext>
            </a:extLst>
          </p:cNvPr>
          <p:cNvCxnSpPr>
            <a:cxnSpLocks/>
          </p:cNvCxnSpPr>
          <p:nvPr/>
        </p:nvCxnSpPr>
        <p:spPr>
          <a:xfrm>
            <a:off x="8782638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52C6682-0ADA-B2F7-C92E-5F6B28A940BA}"/>
              </a:ext>
            </a:extLst>
          </p:cNvPr>
          <p:cNvCxnSpPr>
            <a:cxnSpLocks/>
          </p:cNvCxnSpPr>
          <p:nvPr/>
        </p:nvCxnSpPr>
        <p:spPr>
          <a:xfrm>
            <a:off x="5135739" y="6436333"/>
            <a:ext cx="2176979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B86E466-744D-BD24-B62B-3E90BB152455}"/>
              </a:ext>
            </a:extLst>
          </p:cNvPr>
          <p:cNvCxnSpPr>
            <a:cxnSpLocks/>
          </p:cNvCxnSpPr>
          <p:nvPr/>
        </p:nvCxnSpPr>
        <p:spPr>
          <a:xfrm flipV="1">
            <a:off x="5135739" y="4901997"/>
            <a:ext cx="0" cy="1534336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643D44F-A09C-3720-08E4-3FC2D9849711}"/>
              </a:ext>
            </a:extLst>
          </p:cNvPr>
          <p:cNvCxnSpPr>
            <a:cxnSpLocks/>
          </p:cNvCxnSpPr>
          <p:nvPr/>
        </p:nvCxnSpPr>
        <p:spPr>
          <a:xfrm flipH="1">
            <a:off x="1295401" y="1185194"/>
            <a:ext cx="14418" cy="3515405"/>
          </a:xfrm>
          <a:prstGeom prst="line">
            <a:avLst/>
          </a:prstGeom>
          <a:ln>
            <a:tailEnd type="non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D8E37A9-C584-697A-D2C7-56E0A65498FE}"/>
              </a:ext>
            </a:extLst>
          </p:cNvPr>
          <p:cNvCxnSpPr>
            <a:cxnSpLocks/>
          </p:cNvCxnSpPr>
          <p:nvPr/>
        </p:nvCxnSpPr>
        <p:spPr>
          <a:xfrm flipV="1">
            <a:off x="1287946" y="4675666"/>
            <a:ext cx="1567550" cy="1435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4C4FD5F-A419-BAE8-AAFC-30F38083E2F5}"/>
              </a:ext>
            </a:extLst>
          </p:cNvPr>
          <p:cNvSpPr/>
          <p:nvPr/>
        </p:nvSpPr>
        <p:spPr>
          <a:xfrm>
            <a:off x="2855496" y="4495189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 Value Extraction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6532AC9-5595-C64D-1106-D137DA4D9A2E}"/>
              </a:ext>
            </a:extLst>
          </p:cNvPr>
          <p:cNvCxnSpPr>
            <a:cxnSpLocks/>
          </p:cNvCxnSpPr>
          <p:nvPr/>
        </p:nvCxnSpPr>
        <p:spPr>
          <a:xfrm flipV="1">
            <a:off x="3980095" y="4675666"/>
            <a:ext cx="854434" cy="14359"/>
          </a:xfrm>
          <a:prstGeom prst="line">
            <a:avLst/>
          </a:prstGeom>
          <a:ln>
            <a:headEnd type="triangle" w="lg" len="lg"/>
            <a:tailEnd type="non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6CC78E2-C374-959D-D880-6C8EE26B3118}"/>
              </a:ext>
            </a:extLst>
          </p:cNvPr>
          <p:cNvCxnSpPr>
            <a:cxnSpLocks/>
          </p:cNvCxnSpPr>
          <p:nvPr/>
        </p:nvCxnSpPr>
        <p:spPr>
          <a:xfrm>
            <a:off x="3381327" y="4901997"/>
            <a:ext cx="0" cy="554471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A8C42005-2B72-B492-6451-E6316E642657}"/>
              </a:ext>
            </a:extLst>
          </p:cNvPr>
          <p:cNvSpPr txBox="1"/>
          <p:nvPr/>
        </p:nvSpPr>
        <p:spPr>
          <a:xfrm>
            <a:off x="1678559" y="4473614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Final Step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A25772A9-D0D0-B277-0689-4B1AED5B8936}"/>
              </a:ext>
            </a:extLst>
          </p:cNvPr>
          <p:cNvSpPr/>
          <p:nvPr/>
        </p:nvSpPr>
        <p:spPr>
          <a:xfrm>
            <a:off x="2826914" y="5456468"/>
            <a:ext cx="1170022" cy="5959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Turbine Visual Prominence Bubble Plot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EDDCB7-3F3A-FB6A-9B27-66279FFF5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85" y="1915424"/>
            <a:ext cx="865197" cy="9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D66D740-781B-9E23-AF27-893788F3B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486" y="1587894"/>
            <a:ext cx="1765225" cy="150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D59AA3D-067D-30A9-DFFB-E16EC5999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97" y="4927673"/>
            <a:ext cx="1782760" cy="128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EA126B-3975-38B6-4724-496F77EB4987}"/>
              </a:ext>
            </a:extLst>
          </p:cNvPr>
          <p:cNvSpPr txBox="1"/>
          <p:nvPr/>
        </p:nvSpPr>
        <p:spPr>
          <a:xfrm>
            <a:off x="3443808" y="5157856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Geopandas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FEF67-08BD-C315-20DF-B1C67BA5D233}"/>
              </a:ext>
            </a:extLst>
          </p:cNvPr>
          <p:cNvSpPr txBox="1"/>
          <p:nvPr/>
        </p:nvSpPr>
        <p:spPr>
          <a:xfrm>
            <a:off x="2943770" y="1830452"/>
            <a:ext cx="660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0E158F-FADC-A277-937B-6FA8C6512599}"/>
              </a:ext>
            </a:extLst>
          </p:cNvPr>
          <p:cNvSpPr txBox="1"/>
          <p:nvPr/>
        </p:nvSpPr>
        <p:spPr>
          <a:xfrm>
            <a:off x="2145189" y="2609338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Shapely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C289BE-1BD1-4E1E-5D6B-C37BA27BF63E}"/>
              </a:ext>
            </a:extLst>
          </p:cNvPr>
          <p:cNvSpPr txBox="1"/>
          <p:nvPr/>
        </p:nvSpPr>
        <p:spPr>
          <a:xfrm>
            <a:off x="3603903" y="2621891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88A88-80A9-4125-8A22-384D6DD9311C}"/>
              </a:ext>
            </a:extLst>
          </p:cNvPr>
          <p:cNvSpPr txBox="1"/>
          <p:nvPr/>
        </p:nvSpPr>
        <p:spPr>
          <a:xfrm>
            <a:off x="4628850" y="495469"/>
            <a:ext cx="1294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GDAL, Geopandas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886C5-2362-5B20-C7D0-A225D333FE21}"/>
              </a:ext>
            </a:extLst>
          </p:cNvPr>
          <p:cNvSpPr txBox="1"/>
          <p:nvPr/>
        </p:nvSpPr>
        <p:spPr>
          <a:xfrm>
            <a:off x="9089570" y="358434"/>
            <a:ext cx="7427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0F999E-DD72-75F9-CB82-E25CFEA44804}"/>
              </a:ext>
            </a:extLst>
          </p:cNvPr>
          <p:cNvSpPr txBox="1"/>
          <p:nvPr/>
        </p:nvSpPr>
        <p:spPr>
          <a:xfrm>
            <a:off x="7471894" y="2216047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Rioxarray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118C1F-17DB-CB19-4405-381491326308}"/>
              </a:ext>
            </a:extLst>
          </p:cNvPr>
          <p:cNvSpPr txBox="1"/>
          <p:nvPr/>
        </p:nvSpPr>
        <p:spPr>
          <a:xfrm>
            <a:off x="7412747" y="4816514"/>
            <a:ext cx="767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err="1"/>
              <a:t>Rioxarray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2D51E5-815A-33F3-3CAA-E78FCF29E5C4}"/>
              </a:ext>
            </a:extLst>
          </p:cNvPr>
          <p:cNvSpPr txBox="1"/>
          <p:nvPr/>
        </p:nvSpPr>
        <p:spPr>
          <a:xfrm>
            <a:off x="7429787" y="5369793"/>
            <a:ext cx="767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3A44D9-1C9A-CF0F-919C-9AFC12D13CD8}"/>
              </a:ext>
            </a:extLst>
          </p:cNvPr>
          <p:cNvSpPr txBox="1"/>
          <p:nvPr/>
        </p:nvSpPr>
        <p:spPr>
          <a:xfrm>
            <a:off x="7467457" y="3976474"/>
            <a:ext cx="6884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FD7322-6DAB-A783-E3C9-4575CD7787F8}"/>
              </a:ext>
            </a:extLst>
          </p:cNvPr>
          <p:cNvSpPr txBox="1"/>
          <p:nvPr/>
        </p:nvSpPr>
        <p:spPr>
          <a:xfrm>
            <a:off x="2771431" y="4123142"/>
            <a:ext cx="18033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Geopandas, Rasterio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2507F9-877B-FED7-4A24-599FA03A4583}"/>
              </a:ext>
            </a:extLst>
          </p:cNvPr>
          <p:cNvSpPr txBox="1"/>
          <p:nvPr/>
        </p:nvSpPr>
        <p:spPr>
          <a:xfrm>
            <a:off x="4735150" y="4070013"/>
            <a:ext cx="1082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3F17F7F-484A-B098-1B7F-774507FA5740}"/>
              </a:ext>
            </a:extLst>
          </p:cNvPr>
          <p:cNvSpPr txBox="1"/>
          <p:nvPr/>
        </p:nvSpPr>
        <p:spPr>
          <a:xfrm>
            <a:off x="2833669" y="646938"/>
            <a:ext cx="898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Geopandas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7F75FA-D8E2-E280-31F0-C7A4DA8935BC}"/>
              </a:ext>
            </a:extLst>
          </p:cNvPr>
          <p:cNvSpPr/>
          <p:nvPr/>
        </p:nvSpPr>
        <p:spPr>
          <a:xfrm>
            <a:off x="7312718" y="1242134"/>
            <a:ext cx="1426710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Relative Viewsheds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71B0EC-DB14-2BB6-8613-F601D2670642}"/>
              </a:ext>
            </a:extLst>
          </p:cNvPr>
          <p:cNvSpPr/>
          <p:nvPr/>
        </p:nvSpPr>
        <p:spPr>
          <a:xfrm>
            <a:off x="2720308" y="944928"/>
            <a:ext cx="1161136" cy="3618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Wind Turbine Locations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D46ACA6-6C91-D8C2-1698-3C7159B0558C}"/>
              </a:ext>
            </a:extLst>
          </p:cNvPr>
          <p:cNvSpPr/>
          <p:nvPr/>
        </p:nvSpPr>
        <p:spPr>
          <a:xfrm>
            <a:off x="4550728" y="4342609"/>
            <a:ext cx="1170022" cy="5362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Mean Visual Prominence Raster</a:t>
            </a: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2901D0C7-9A41-7BDC-72E6-D19514CBA07E}"/>
              </a:ext>
            </a:extLst>
          </p:cNvPr>
          <p:cNvSpPr txBox="1">
            <a:spLocks/>
          </p:cNvSpPr>
          <p:nvPr/>
        </p:nvSpPr>
        <p:spPr>
          <a:xfrm>
            <a:off x="-307885" y="1546"/>
            <a:ext cx="3480411" cy="696448"/>
          </a:xfrm>
          <a:prstGeom prst="rect">
            <a:avLst/>
          </a:prstGeom>
        </p:spPr>
        <p:txBody>
          <a:bodyPr vert="horz" lIns="0" tIns="45720" rIns="0" bIns="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sz="3400" dirty="0">
                <a:solidFill>
                  <a:schemeClr val="bg1"/>
                </a:solidFill>
              </a:rPr>
              <a:t>GIS Workflow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FCA448F-3656-1B49-DC34-765003995FC1}"/>
              </a:ext>
            </a:extLst>
          </p:cNvPr>
          <p:cNvCxnSpPr/>
          <p:nvPr/>
        </p:nvCxnSpPr>
        <p:spPr>
          <a:xfrm>
            <a:off x="288014" y="824370"/>
            <a:ext cx="4572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B08FE1D-06F3-7C03-E5A9-966002873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494944"/>
            <a:ext cx="6700085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5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1F19408-1E83-0FFE-6B4F-A1F9833F7E91}"/>
              </a:ext>
            </a:extLst>
          </p:cNvPr>
          <p:cNvGrpSpPr/>
          <p:nvPr/>
        </p:nvGrpSpPr>
        <p:grpSpPr>
          <a:xfrm>
            <a:off x="3881444" y="1163887"/>
            <a:ext cx="255351" cy="546168"/>
            <a:chOff x="7334655" y="3041154"/>
            <a:chExt cx="817123" cy="174773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CA9C3BE-657F-2AD1-F2E4-18370BFB5F14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2D9D8C6-6260-0E73-C931-B12CB76994C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02C3633-30E5-9309-D074-3A9CD4716B02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6E65A00-1AE8-A836-C98D-0E0E6AE51654}"/>
              </a:ext>
            </a:extLst>
          </p:cNvPr>
          <p:cNvSpPr/>
          <p:nvPr/>
        </p:nvSpPr>
        <p:spPr>
          <a:xfrm>
            <a:off x="2720307" y="1487802"/>
            <a:ext cx="1161136" cy="3486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Digital Elevation Model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79EEE1-30F3-80E2-D03A-17A61475A6F1}"/>
              </a:ext>
            </a:extLst>
          </p:cNvPr>
          <p:cNvCxnSpPr>
            <a:cxnSpLocks/>
          </p:cNvCxnSpPr>
          <p:nvPr/>
        </p:nvCxnSpPr>
        <p:spPr>
          <a:xfrm>
            <a:off x="4136795" y="1425458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DC3674E-F5E9-1C22-72FE-283411A31FAE}"/>
              </a:ext>
            </a:extLst>
          </p:cNvPr>
          <p:cNvSpPr/>
          <p:nvPr/>
        </p:nvSpPr>
        <p:spPr>
          <a:xfrm>
            <a:off x="4615321" y="1230621"/>
            <a:ext cx="1229079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Compute Relative Viewsheds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16507E-63D8-9A6F-C4E4-089A29C4C955}"/>
              </a:ext>
            </a:extLst>
          </p:cNvPr>
          <p:cNvGrpSpPr/>
          <p:nvPr/>
        </p:nvGrpSpPr>
        <p:grpSpPr>
          <a:xfrm>
            <a:off x="6211783" y="815339"/>
            <a:ext cx="828675" cy="1243263"/>
            <a:chOff x="13942347" y="1404329"/>
            <a:chExt cx="2651760" cy="39784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DAABEEC-9439-9238-7D5A-702EE206268B}"/>
                </a:ext>
              </a:extLst>
            </p:cNvPr>
            <p:cNvSpPr/>
            <p:nvPr/>
          </p:nvSpPr>
          <p:spPr>
            <a:xfrm>
              <a:off x="13942347" y="1404329"/>
              <a:ext cx="2651760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Blade End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D030C39-6F3D-48BF-F71D-05158358979E}"/>
                </a:ext>
              </a:extLst>
            </p:cNvPr>
            <p:cNvSpPr/>
            <p:nvPr/>
          </p:nvSpPr>
          <p:spPr>
            <a:xfrm>
              <a:off x="13942347" y="2989340"/>
              <a:ext cx="2651760" cy="8694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Hub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2ACA013-30EE-A137-D153-4C36817F641C}"/>
                </a:ext>
              </a:extLst>
            </p:cNvPr>
            <p:cNvSpPr/>
            <p:nvPr/>
          </p:nvSpPr>
          <p:spPr>
            <a:xfrm>
              <a:off x="13942347" y="4267422"/>
              <a:ext cx="2651760" cy="11153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Rotor Sweep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DDEA8F2-495A-F5AC-49D7-520BBE1D3AC0}"/>
              </a:ext>
            </a:extLst>
          </p:cNvPr>
          <p:cNvSpPr txBox="1"/>
          <p:nvPr/>
        </p:nvSpPr>
        <p:spPr>
          <a:xfrm>
            <a:off x="4615322" y="886706"/>
            <a:ext cx="1328487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b="0" dirty="0"/>
              <a:t>Create for each location separately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0D2D6DB-FC12-C55C-2CA7-9D5AA72D3B89}"/>
              </a:ext>
            </a:extLst>
          </p:cNvPr>
          <p:cNvGrpSpPr/>
          <p:nvPr/>
        </p:nvGrpSpPr>
        <p:grpSpPr>
          <a:xfrm>
            <a:off x="5844398" y="994132"/>
            <a:ext cx="313063" cy="1043756"/>
            <a:chOff x="13596513" y="1697202"/>
            <a:chExt cx="1001802" cy="334001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C5BCFDD-C211-0502-4C81-D3B6204CB264}"/>
                </a:ext>
              </a:extLst>
            </p:cNvPr>
            <p:cNvCxnSpPr>
              <a:cxnSpLocks/>
            </p:cNvCxnSpPr>
            <p:nvPr/>
          </p:nvCxnSpPr>
          <p:spPr>
            <a:xfrm>
              <a:off x="13596513" y="3192380"/>
              <a:ext cx="328035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54BE10-2529-AAEB-C33F-E8008AEB4707}"/>
                </a:ext>
              </a:extLst>
            </p:cNvPr>
            <p:cNvCxnSpPr/>
            <p:nvPr/>
          </p:nvCxnSpPr>
          <p:spPr>
            <a:xfrm>
              <a:off x="13924547" y="1697202"/>
              <a:ext cx="0" cy="3340019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DAEBAB-50F3-EC14-7240-5F223A114274}"/>
                </a:ext>
              </a:extLst>
            </p:cNvPr>
            <p:cNvCxnSpPr/>
            <p:nvPr/>
          </p:nvCxnSpPr>
          <p:spPr>
            <a:xfrm>
              <a:off x="13924547" y="1697202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B2034BC-D08B-014A-9C29-6272AAF0ED56}"/>
                </a:ext>
              </a:extLst>
            </p:cNvPr>
            <p:cNvCxnSpPr/>
            <p:nvPr/>
          </p:nvCxnSpPr>
          <p:spPr>
            <a:xfrm>
              <a:off x="13924547" y="3192379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5C5603-9184-C308-ECD2-218AD0430B7F}"/>
                </a:ext>
              </a:extLst>
            </p:cNvPr>
            <p:cNvCxnSpPr/>
            <p:nvPr/>
          </p:nvCxnSpPr>
          <p:spPr>
            <a:xfrm>
              <a:off x="13917084" y="5037221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1" name="Right Brace 30">
            <a:extLst>
              <a:ext uri="{FF2B5EF4-FFF2-40B4-BE49-F238E27FC236}">
                <a16:creationId xmlns:a16="http://schemas.microsoft.com/office/drawing/2014/main" id="{84BEA15A-B461-9F5F-7BA6-DAE265CCFB98}"/>
              </a:ext>
            </a:extLst>
          </p:cNvPr>
          <p:cNvSpPr/>
          <p:nvPr/>
        </p:nvSpPr>
        <p:spPr>
          <a:xfrm>
            <a:off x="7097113" y="803826"/>
            <a:ext cx="149565" cy="1244663"/>
          </a:xfrm>
          <a:prstGeom prst="rightBrace">
            <a:avLst>
              <a:gd name="adj1" fmla="val 8333"/>
              <a:gd name="adj2" fmla="val 50466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563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1D15F7-7EAF-80FD-77A9-B48380B06E42}"/>
              </a:ext>
            </a:extLst>
          </p:cNvPr>
          <p:cNvCxnSpPr>
            <a:cxnSpLocks/>
          </p:cNvCxnSpPr>
          <p:nvPr/>
        </p:nvCxnSpPr>
        <p:spPr>
          <a:xfrm>
            <a:off x="8513053" y="1449503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0D1B267-7DF9-1D14-1C63-BBC5AA4B652F}"/>
              </a:ext>
            </a:extLst>
          </p:cNvPr>
          <p:cNvSpPr/>
          <p:nvPr/>
        </p:nvSpPr>
        <p:spPr>
          <a:xfrm>
            <a:off x="8991580" y="1242134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Merge Relative Viewsheds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511AE8-6108-64FB-04B1-5DDFBAD3F9FB}"/>
              </a:ext>
            </a:extLst>
          </p:cNvPr>
          <p:cNvSpPr txBox="1"/>
          <p:nvPr/>
        </p:nvSpPr>
        <p:spPr>
          <a:xfrm>
            <a:off x="8991580" y="654619"/>
            <a:ext cx="11179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b="0" dirty="0"/>
              <a:t>Store maximum in each pixel and calculate for each wind turbine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BDA5C1-9AD5-A0AF-1CD0-F0FA4E936DB1}"/>
              </a:ext>
            </a:extLst>
          </p:cNvPr>
          <p:cNvSpPr txBox="1"/>
          <p:nvPr/>
        </p:nvSpPr>
        <p:spPr>
          <a:xfrm>
            <a:off x="7568014" y="1710055"/>
            <a:ext cx="1140801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6EB628-C365-2532-6BCB-0EB91BFCEF88}"/>
              </a:ext>
            </a:extLst>
          </p:cNvPr>
          <p:cNvSpPr txBox="1"/>
          <p:nvPr/>
        </p:nvSpPr>
        <p:spPr>
          <a:xfrm>
            <a:off x="7467457" y="650140"/>
            <a:ext cx="1226539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Blade End  [255:10]</a:t>
            </a:r>
          </a:p>
          <a:p>
            <a:r>
              <a:rPr lang="en-US" dirty="0"/>
              <a:t>Hub [255:20]</a:t>
            </a:r>
          </a:p>
          <a:p>
            <a:r>
              <a:rPr lang="en-US" dirty="0"/>
              <a:t>Rotor Sweep [255:30]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42EAE98-E4E4-6BD7-1511-19BEB3543D9B}"/>
              </a:ext>
            </a:extLst>
          </p:cNvPr>
          <p:cNvSpPr txBox="1"/>
          <p:nvPr/>
        </p:nvSpPr>
        <p:spPr>
          <a:xfrm>
            <a:off x="6105563" y="413464"/>
            <a:ext cx="142930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0 –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No Visibility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255 –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Complete Visibility</a:t>
            </a:r>
            <a:endParaRPr lang="en-US" sz="875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6A42892-DD65-4C8C-867A-71B1D8B184FD}"/>
              </a:ext>
            </a:extLst>
          </p:cNvPr>
          <p:cNvCxnSpPr>
            <a:cxnSpLocks/>
          </p:cNvCxnSpPr>
          <p:nvPr/>
        </p:nvCxnSpPr>
        <p:spPr>
          <a:xfrm>
            <a:off x="1298125" y="1174620"/>
            <a:ext cx="1643438" cy="0"/>
          </a:xfrm>
          <a:prstGeom prst="line">
            <a:avLst/>
          </a:prstGeom>
          <a:ln w="127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6A36958-AABF-EB7A-EB89-C4169C2C263C}"/>
              </a:ext>
            </a:extLst>
          </p:cNvPr>
          <p:cNvCxnSpPr>
            <a:cxnSpLocks/>
          </p:cNvCxnSpPr>
          <p:nvPr/>
        </p:nvCxnSpPr>
        <p:spPr>
          <a:xfrm>
            <a:off x="2083312" y="1174620"/>
            <a:ext cx="0" cy="1709325"/>
          </a:xfrm>
          <a:prstGeom prst="line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67B8211C-0D56-5087-7A10-9EE522A8158C}"/>
              </a:ext>
            </a:extLst>
          </p:cNvPr>
          <p:cNvSpPr/>
          <p:nvPr/>
        </p:nvSpPr>
        <p:spPr>
          <a:xfrm>
            <a:off x="1595243" y="2901065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Compute Multi Ring Buffer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58D4F3-3626-0072-2D49-4E4533D2E27B}"/>
              </a:ext>
            </a:extLst>
          </p:cNvPr>
          <p:cNvSpPr txBox="1"/>
          <p:nvPr/>
        </p:nvSpPr>
        <p:spPr>
          <a:xfrm>
            <a:off x="2147466" y="2071692"/>
            <a:ext cx="6644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Create for each location separately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8F96C0-F171-EDB8-ECD5-AE625B329A53}"/>
              </a:ext>
            </a:extLst>
          </p:cNvPr>
          <p:cNvCxnSpPr>
            <a:cxnSpLocks/>
          </p:cNvCxnSpPr>
          <p:nvPr/>
        </p:nvCxnSpPr>
        <p:spPr>
          <a:xfrm>
            <a:off x="2713177" y="3095902"/>
            <a:ext cx="66815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842767E-B40A-2CF1-EC28-DCFC32A0A9B5}"/>
              </a:ext>
            </a:extLst>
          </p:cNvPr>
          <p:cNvSpPr/>
          <p:nvPr/>
        </p:nvSpPr>
        <p:spPr>
          <a:xfrm>
            <a:off x="3382537" y="2865728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Rasterize Multi Ring Buffer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CB92C4-4D89-5E7F-ACC2-252530FD52F7}"/>
              </a:ext>
            </a:extLst>
          </p:cNvPr>
          <p:cNvSpPr txBox="1"/>
          <p:nvPr/>
        </p:nvSpPr>
        <p:spPr>
          <a:xfrm>
            <a:off x="1555271" y="3367647"/>
            <a:ext cx="1643437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 – 0.8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0.8 – 3.2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3.2 – 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8 – 16.1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16.1 – 32.2 KM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B80CCC-D366-1F6B-981C-7EC961E3594F}"/>
              </a:ext>
            </a:extLst>
          </p:cNvPr>
          <p:cNvSpPr txBox="1"/>
          <p:nvPr/>
        </p:nvSpPr>
        <p:spPr>
          <a:xfrm>
            <a:off x="3381327" y="3367647"/>
            <a:ext cx="1415716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2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4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5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53FEBB0-8930-FB50-C498-B63F10D8B755}"/>
              </a:ext>
            </a:extLst>
          </p:cNvPr>
          <p:cNvCxnSpPr>
            <a:cxnSpLocks/>
          </p:cNvCxnSpPr>
          <p:nvPr/>
        </p:nvCxnSpPr>
        <p:spPr>
          <a:xfrm flipH="1">
            <a:off x="8348769" y="3057802"/>
            <a:ext cx="116018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92DCD306-F6D9-DE66-1377-FFEF1D53EA81}"/>
              </a:ext>
            </a:extLst>
          </p:cNvPr>
          <p:cNvSpPr/>
          <p:nvPr/>
        </p:nvSpPr>
        <p:spPr>
          <a:xfrm>
            <a:off x="7233040" y="2865728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Merge </a:t>
            </a:r>
            <a:r>
              <a:rPr lang="en-US" sz="1125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Rasters</a:t>
            </a:r>
            <a:endParaRPr lang="en-US" sz="1125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6B4CDBC-3D49-8998-A728-DFFBC82D6AD1}"/>
              </a:ext>
            </a:extLst>
          </p:cNvPr>
          <p:cNvCxnSpPr>
            <a:cxnSpLocks/>
          </p:cNvCxnSpPr>
          <p:nvPr/>
        </p:nvCxnSpPr>
        <p:spPr>
          <a:xfrm>
            <a:off x="9508957" y="1631807"/>
            <a:ext cx="0" cy="70711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DCDBC15-91A7-9A03-0425-51005EFEFC3E}"/>
              </a:ext>
            </a:extLst>
          </p:cNvPr>
          <p:cNvSpPr/>
          <p:nvPr/>
        </p:nvSpPr>
        <p:spPr>
          <a:xfrm>
            <a:off x="8981401" y="2338917"/>
            <a:ext cx="1117934" cy="3886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Visual Exposure Raster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152FC1-2DEA-39C9-0CCD-874C45DC81B2}"/>
              </a:ext>
            </a:extLst>
          </p:cNvPr>
          <p:cNvCxnSpPr>
            <a:cxnSpLocks/>
          </p:cNvCxnSpPr>
          <p:nvPr/>
        </p:nvCxnSpPr>
        <p:spPr>
          <a:xfrm>
            <a:off x="9508957" y="2727537"/>
            <a:ext cx="0" cy="330265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3B21E85F-EF17-7C20-BDBA-A9ADD7C9050F}"/>
              </a:ext>
            </a:extLst>
          </p:cNvPr>
          <p:cNvSpPr/>
          <p:nvPr/>
        </p:nvSpPr>
        <p:spPr>
          <a:xfrm>
            <a:off x="4843965" y="287236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Distance Zone Raster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45D865F-2F05-BB04-F43D-A026090B3F64}"/>
              </a:ext>
            </a:extLst>
          </p:cNvPr>
          <p:cNvCxnSpPr>
            <a:cxnSpLocks/>
            <a:endCxn id="48" idx="3"/>
          </p:cNvCxnSpPr>
          <p:nvPr/>
        </p:nvCxnSpPr>
        <p:spPr>
          <a:xfrm flipH="1">
            <a:off x="4500471" y="3060565"/>
            <a:ext cx="334058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AFF6CF3-A8BD-F08E-F0D0-784A279B0A32}"/>
              </a:ext>
            </a:extLst>
          </p:cNvPr>
          <p:cNvCxnSpPr>
            <a:cxnSpLocks/>
            <a:stCxn id="74" idx="3"/>
          </p:cNvCxnSpPr>
          <p:nvPr/>
        </p:nvCxnSpPr>
        <p:spPr>
          <a:xfrm flipV="1">
            <a:off x="5961899" y="3060565"/>
            <a:ext cx="1271141" cy="663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E8142EEE-0916-786B-1229-B9C005FF22CA}"/>
              </a:ext>
            </a:extLst>
          </p:cNvPr>
          <p:cNvSpPr txBox="1"/>
          <p:nvPr/>
        </p:nvSpPr>
        <p:spPr>
          <a:xfrm>
            <a:off x="7192651" y="2479817"/>
            <a:ext cx="142671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Raster Sum (Visual Exposure, Distance Zone)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242BB1B-8414-8C4A-16E5-D69FD4C771F4}"/>
              </a:ext>
            </a:extLst>
          </p:cNvPr>
          <p:cNvGrpSpPr/>
          <p:nvPr/>
        </p:nvGrpSpPr>
        <p:grpSpPr>
          <a:xfrm rot="16200000">
            <a:off x="7645340" y="2763026"/>
            <a:ext cx="257175" cy="1936418"/>
            <a:chOff x="7334655" y="3041154"/>
            <a:chExt cx="817123" cy="1747736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33D0F3F-00AA-FF4E-0ABD-7A72054E20FE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2B8C0B-582D-93B8-D1F4-021136E7C69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EA9C5E4-1CA5-8CCB-74B0-F2EE557AF5D3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D652289-6A02-CC01-1CCB-74E4DFD75328}"/>
              </a:ext>
            </a:extLst>
          </p:cNvPr>
          <p:cNvCxnSpPr>
            <a:cxnSpLocks/>
          </p:cNvCxnSpPr>
          <p:nvPr/>
        </p:nvCxnSpPr>
        <p:spPr>
          <a:xfrm>
            <a:off x="7742012" y="3255401"/>
            <a:ext cx="0" cy="347246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EDF0A71-AA16-91B1-E67E-F1244E4BCD72}"/>
              </a:ext>
            </a:extLst>
          </p:cNvPr>
          <p:cNvSpPr/>
          <p:nvPr/>
        </p:nvSpPr>
        <p:spPr>
          <a:xfrm>
            <a:off x="6267005" y="386215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as per Table 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1405A86-A2F2-76F7-C957-30D2083B7BE1}"/>
              </a:ext>
            </a:extLst>
          </p:cNvPr>
          <p:cNvSpPr/>
          <p:nvPr/>
        </p:nvSpPr>
        <p:spPr>
          <a:xfrm>
            <a:off x="8229155" y="386215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as per Table 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0DE6DD0-4672-7A92-0222-80B225F16FA5}"/>
              </a:ext>
            </a:extLst>
          </p:cNvPr>
          <p:cNvSpPr txBox="1"/>
          <p:nvPr/>
        </p:nvSpPr>
        <p:spPr>
          <a:xfrm>
            <a:off x="6802365" y="3639632"/>
            <a:ext cx="1233423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5912235-A9E8-E342-5436-EEE184BEF852}"/>
              </a:ext>
            </a:extLst>
          </p:cNvPr>
          <p:cNvSpPr txBox="1"/>
          <p:nvPr/>
        </p:nvSpPr>
        <p:spPr>
          <a:xfrm>
            <a:off x="8742137" y="3639380"/>
            <a:ext cx="985665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0BB5B10-4B7A-8F23-6A75-EB9225289001}"/>
              </a:ext>
            </a:extLst>
          </p:cNvPr>
          <p:cNvCxnSpPr>
            <a:cxnSpLocks/>
          </p:cNvCxnSpPr>
          <p:nvPr/>
        </p:nvCxnSpPr>
        <p:spPr>
          <a:xfrm>
            <a:off x="6852015" y="4251828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0E7FDA2-90D4-4800-DDB5-82AD1492FBE5}"/>
              </a:ext>
            </a:extLst>
          </p:cNvPr>
          <p:cNvCxnSpPr>
            <a:cxnSpLocks/>
          </p:cNvCxnSpPr>
          <p:nvPr/>
        </p:nvCxnSpPr>
        <p:spPr>
          <a:xfrm>
            <a:off x="8756594" y="4254293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7C788BDA-0DB5-D958-5628-3AC2692876AF}"/>
              </a:ext>
            </a:extLst>
          </p:cNvPr>
          <p:cNvSpPr/>
          <p:nvPr/>
        </p:nvSpPr>
        <p:spPr>
          <a:xfrm>
            <a:off x="6288049" y="4351556"/>
            <a:ext cx="1170022" cy="5175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Visual Prominence Raster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4475435-F21A-0D62-0583-90A00D2AD3D7}"/>
              </a:ext>
            </a:extLst>
          </p:cNvPr>
          <p:cNvSpPr/>
          <p:nvPr/>
        </p:nvSpPr>
        <p:spPr>
          <a:xfrm>
            <a:off x="8197627" y="4342608"/>
            <a:ext cx="1170022" cy="5265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Meaningful Visibility Raster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63356E3-C89E-308B-6849-B63CED0DA06E}"/>
              </a:ext>
            </a:extLst>
          </p:cNvPr>
          <p:cNvSpPr/>
          <p:nvPr/>
        </p:nvSpPr>
        <p:spPr>
          <a:xfrm>
            <a:off x="6263622" y="5095825"/>
            <a:ext cx="1183581" cy="5200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Cumulative Visual Prominence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5ECB8AD-0A17-78F3-86BD-B0B7B59C27C3}"/>
              </a:ext>
            </a:extLst>
          </p:cNvPr>
          <p:cNvCxnSpPr>
            <a:cxnSpLocks/>
          </p:cNvCxnSpPr>
          <p:nvPr/>
        </p:nvCxnSpPr>
        <p:spPr>
          <a:xfrm>
            <a:off x="6852015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0F82EB75-ED18-BB01-2DB1-C2F9BF24D167}"/>
              </a:ext>
            </a:extLst>
          </p:cNvPr>
          <p:cNvSpPr/>
          <p:nvPr/>
        </p:nvSpPr>
        <p:spPr>
          <a:xfrm>
            <a:off x="8229154" y="5095825"/>
            <a:ext cx="1138495" cy="5132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Cumulative Meaningful Visibility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DF74884-E7BD-40C4-259A-090D56241F3E}"/>
              </a:ext>
            </a:extLst>
          </p:cNvPr>
          <p:cNvGrpSpPr/>
          <p:nvPr/>
        </p:nvGrpSpPr>
        <p:grpSpPr>
          <a:xfrm rot="5400000">
            <a:off x="7747916" y="4786256"/>
            <a:ext cx="257175" cy="1936418"/>
            <a:chOff x="7334655" y="3041154"/>
            <a:chExt cx="817123" cy="1747736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42424A8-F260-0C84-2927-0C8D9C22FD7B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70A49C8-4BAC-851E-2ED7-786172DA545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846647C-3DA5-B43E-9B94-3630E0DA8591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391E903-BB79-DC36-917D-1E95DD576C93}"/>
              </a:ext>
            </a:extLst>
          </p:cNvPr>
          <p:cNvSpPr/>
          <p:nvPr/>
        </p:nvSpPr>
        <p:spPr>
          <a:xfrm>
            <a:off x="7296524" y="6224366"/>
            <a:ext cx="1117934" cy="389673"/>
          </a:xfrm>
          <a:prstGeom prst="rect">
            <a:avLst/>
          </a:prstGeom>
          <a:solidFill>
            <a:srgbClr val="0B5E9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/>
              <a:t>Raster Division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01A2BB4-508E-4811-2853-01E3F3CE4FC0}"/>
              </a:ext>
            </a:extLst>
          </p:cNvPr>
          <p:cNvCxnSpPr>
            <a:cxnSpLocks/>
          </p:cNvCxnSpPr>
          <p:nvPr/>
        </p:nvCxnSpPr>
        <p:spPr>
          <a:xfrm>
            <a:off x="7811475" y="5883053"/>
            <a:ext cx="0" cy="328957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CC26952-1C85-8BE9-EC49-4532D27B23C4}"/>
              </a:ext>
            </a:extLst>
          </p:cNvPr>
          <p:cNvCxnSpPr>
            <a:cxnSpLocks/>
          </p:cNvCxnSpPr>
          <p:nvPr/>
        </p:nvCxnSpPr>
        <p:spPr>
          <a:xfrm>
            <a:off x="8782638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52C6682-0ADA-B2F7-C92E-5F6B28A940BA}"/>
              </a:ext>
            </a:extLst>
          </p:cNvPr>
          <p:cNvCxnSpPr>
            <a:cxnSpLocks/>
          </p:cNvCxnSpPr>
          <p:nvPr/>
        </p:nvCxnSpPr>
        <p:spPr>
          <a:xfrm>
            <a:off x="5135739" y="6436333"/>
            <a:ext cx="2176979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B86E466-744D-BD24-B62B-3E90BB152455}"/>
              </a:ext>
            </a:extLst>
          </p:cNvPr>
          <p:cNvCxnSpPr>
            <a:cxnSpLocks/>
          </p:cNvCxnSpPr>
          <p:nvPr/>
        </p:nvCxnSpPr>
        <p:spPr>
          <a:xfrm flipV="1">
            <a:off x="5135739" y="4901997"/>
            <a:ext cx="0" cy="1534336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643D44F-A09C-3720-08E4-3FC2D9849711}"/>
              </a:ext>
            </a:extLst>
          </p:cNvPr>
          <p:cNvCxnSpPr>
            <a:cxnSpLocks/>
          </p:cNvCxnSpPr>
          <p:nvPr/>
        </p:nvCxnSpPr>
        <p:spPr>
          <a:xfrm flipH="1">
            <a:off x="1295401" y="1185194"/>
            <a:ext cx="14418" cy="3515405"/>
          </a:xfrm>
          <a:prstGeom prst="line">
            <a:avLst/>
          </a:prstGeom>
          <a:ln>
            <a:tailEnd type="non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D8E37A9-C584-697A-D2C7-56E0A65498FE}"/>
              </a:ext>
            </a:extLst>
          </p:cNvPr>
          <p:cNvCxnSpPr>
            <a:cxnSpLocks/>
          </p:cNvCxnSpPr>
          <p:nvPr/>
        </p:nvCxnSpPr>
        <p:spPr>
          <a:xfrm flipV="1">
            <a:off x="1287946" y="4675666"/>
            <a:ext cx="1567550" cy="1435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4C4FD5F-A419-BAE8-AAFC-30F38083E2F5}"/>
              </a:ext>
            </a:extLst>
          </p:cNvPr>
          <p:cNvSpPr/>
          <p:nvPr/>
        </p:nvSpPr>
        <p:spPr>
          <a:xfrm>
            <a:off x="2855496" y="4495189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 Value Extraction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6532AC9-5595-C64D-1106-D137DA4D9A2E}"/>
              </a:ext>
            </a:extLst>
          </p:cNvPr>
          <p:cNvCxnSpPr>
            <a:cxnSpLocks/>
          </p:cNvCxnSpPr>
          <p:nvPr/>
        </p:nvCxnSpPr>
        <p:spPr>
          <a:xfrm flipV="1">
            <a:off x="3980095" y="4675666"/>
            <a:ext cx="854434" cy="14359"/>
          </a:xfrm>
          <a:prstGeom prst="line">
            <a:avLst/>
          </a:prstGeom>
          <a:ln>
            <a:headEnd type="triangle" w="lg" len="lg"/>
            <a:tailEnd type="non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6CC78E2-C374-959D-D880-6C8EE26B3118}"/>
              </a:ext>
            </a:extLst>
          </p:cNvPr>
          <p:cNvCxnSpPr>
            <a:cxnSpLocks/>
          </p:cNvCxnSpPr>
          <p:nvPr/>
        </p:nvCxnSpPr>
        <p:spPr>
          <a:xfrm>
            <a:off x="3381327" y="4901997"/>
            <a:ext cx="0" cy="554471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A8C42005-2B72-B492-6451-E6316E642657}"/>
              </a:ext>
            </a:extLst>
          </p:cNvPr>
          <p:cNvSpPr txBox="1"/>
          <p:nvPr/>
        </p:nvSpPr>
        <p:spPr>
          <a:xfrm>
            <a:off x="1678559" y="4473614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Final Step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A25772A9-D0D0-B277-0689-4B1AED5B8936}"/>
              </a:ext>
            </a:extLst>
          </p:cNvPr>
          <p:cNvSpPr/>
          <p:nvPr/>
        </p:nvSpPr>
        <p:spPr>
          <a:xfrm>
            <a:off x="2826914" y="5456468"/>
            <a:ext cx="1170022" cy="5959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Turbine Visual Prominence Bubble Plot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EDDCB7-3F3A-FB6A-9B27-66279FFF5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85" y="1915424"/>
            <a:ext cx="865197" cy="9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D66D740-781B-9E23-AF27-893788F3B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486" y="1587894"/>
            <a:ext cx="1765225" cy="150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D59AA3D-067D-30A9-DFFB-E16EC5999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97" y="4927673"/>
            <a:ext cx="1782760" cy="128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EA126B-3975-38B6-4724-496F77EB4987}"/>
              </a:ext>
            </a:extLst>
          </p:cNvPr>
          <p:cNvSpPr txBox="1"/>
          <p:nvPr/>
        </p:nvSpPr>
        <p:spPr>
          <a:xfrm>
            <a:off x="3443808" y="5157856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Geopandas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FEF67-08BD-C315-20DF-B1C67BA5D233}"/>
              </a:ext>
            </a:extLst>
          </p:cNvPr>
          <p:cNvSpPr txBox="1"/>
          <p:nvPr/>
        </p:nvSpPr>
        <p:spPr>
          <a:xfrm>
            <a:off x="2943770" y="1830452"/>
            <a:ext cx="660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0E158F-FADC-A277-937B-6FA8C6512599}"/>
              </a:ext>
            </a:extLst>
          </p:cNvPr>
          <p:cNvSpPr txBox="1"/>
          <p:nvPr/>
        </p:nvSpPr>
        <p:spPr>
          <a:xfrm>
            <a:off x="2145189" y="2609338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Shapely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C289BE-1BD1-4E1E-5D6B-C37BA27BF63E}"/>
              </a:ext>
            </a:extLst>
          </p:cNvPr>
          <p:cNvSpPr txBox="1"/>
          <p:nvPr/>
        </p:nvSpPr>
        <p:spPr>
          <a:xfrm>
            <a:off x="3603903" y="2621891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88A88-80A9-4125-8A22-384D6DD9311C}"/>
              </a:ext>
            </a:extLst>
          </p:cNvPr>
          <p:cNvSpPr txBox="1"/>
          <p:nvPr/>
        </p:nvSpPr>
        <p:spPr>
          <a:xfrm>
            <a:off x="4628850" y="495469"/>
            <a:ext cx="1294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GDAL, Geopandas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886C5-2362-5B20-C7D0-A225D333FE21}"/>
              </a:ext>
            </a:extLst>
          </p:cNvPr>
          <p:cNvSpPr txBox="1"/>
          <p:nvPr/>
        </p:nvSpPr>
        <p:spPr>
          <a:xfrm>
            <a:off x="9089570" y="358434"/>
            <a:ext cx="7427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0F999E-DD72-75F9-CB82-E25CFEA44804}"/>
              </a:ext>
            </a:extLst>
          </p:cNvPr>
          <p:cNvSpPr txBox="1"/>
          <p:nvPr/>
        </p:nvSpPr>
        <p:spPr>
          <a:xfrm>
            <a:off x="7471894" y="2216047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Rioxarray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118C1F-17DB-CB19-4405-381491326308}"/>
              </a:ext>
            </a:extLst>
          </p:cNvPr>
          <p:cNvSpPr txBox="1"/>
          <p:nvPr/>
        </p:nvSpPr>
        <p:spPr>
          <a:xfrm>
            <a:off x="7412747" y="4816514"/>
            <a:ext cx="767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err="1"/>
              <a:t>Rioxarray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2D51E5-815A-33F3-3CAA-E78FCF29E5C4}"/>
              </a:ext>
            </a:extLst>
          </p:cNvPr>
          <p:cNvSpPr txBox="1"/>
          <p:nvPr/>
        </p:nvSpPr>
        <p:spPr>
          <a:xfrm>
            <a:off x="7429787" y="5369793"/>
            <a:ext cx="767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3A44D9-1C9A-CF0F-919C-9AFC12D13CD8}"/>
              </a:ext>
            </a:extLst>
          </p:cNvPr>
          <p:cNvSpPr txBox="1"/>
          <p:nvPr/>
        </p:nvSpPr>
        <p:spPr>
          <a:xfrm>
            <a:off x="7467457" y="3976474"/>
            <a:ext cx="6884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FD7322-6DAB-A783-E3C9-4575CD7787F8}"/>
              </a:ext>
            </a:extLst>
          </p:cNvPr>
          <p:cNvSpPr txBox="1"/>
          <p:nvPr/>
        </p:nvSpPr>
        <p:spPr>
          <a:xfrm>
            <a:off x="2771431" y="4123142"/>
            <a:ext cx="18033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Geopandas, Rasterio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2507F9-877B-FED7-4A24-599FA03A4583}"/>
              </a:ext>
            </a:extLst>
          </p:cNvPr>
          <p:cNvSpPr txBox="1"/>
          <p:nvPr/>
        </p:nvSpPr>
        <p:spPr>
          <a:xfrm>
            <a:off x="4735150" y="4070013"/>
            <a:ext cx="1082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3F17F7F-484A-B098-1B7F-774507FA5740}"/>
              </a:ext>
            </a:extLst>
          </p:cNvPr>
          <p:cNvSpPr txBox="1"/>
          <p:nvPr/>
        </p:nvSpPr>
        <p:spPr>
          <a:xfrm>
            <a:off x="2833669" y="646938"/>
            <a:ext cx="898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Geopandas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7F75FA-D8E2-E280-31F0-C7A4DA8935BC}"/>
              </a:ext>
            </a:extLst>
          </p:cNvPr>
          <p:cNvSpPr/>
          <p:nvPr/>
        </p:nvSpPr>
        <p:spPr>
          <a:xfrm>
            <a:off x="7312718" y="1242134"/>
            <a:ext cx="1426710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Relative Viewsheds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71B0EC-DB14-2BB6-8613-F601D2670642}"/>
              </a:ext>
            </a:extLst>
          </p:cNvPr>
          <p:cNvSpPr/>
          <p:nvPr/>
        </p:nvSpPr>
        <p:spPr>
          <a:xfrm>
            <a:off x="2720308" y="944928"/>
            <a:ext cx="1161136" cy="3618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Wind Turbine Locations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D46ACA6-6C91-D8C2-1698-3C7159B0558C}"/>
              </a:ext>
            </a:extLst>
          </p:cNvPr>
          <p:cNvSpPr/>
          <p:nvPr/>
        </p:nvSpPr>
        <p:spPr>
          <a:xfrm>
            <a:off x="4550728" y="4342609"/>
            <a:ext cx="1170022" cy="5362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Mean Visual Prominence Raster</a:t>
            </a: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2901D0C7-9A41-7BDC-72E6-D19514CBA07E}"/>
              </a:ext>
            </a:extLst>
          </p:cNvPr>
          <p:cNvSpPr txBox="1">
            <a:spLocks/>
          </p:cNvSpPr>
          <p:nvPr/>
        </p:nvSpPr>
        <p:spPr>
          <a:xfrm>
            <a:off x="-307885" y="1546"/>
            <a:ext cx="3480411" cy="696448"/>
          </a:xfrm>
          <a:prstGeom prst="rect">
            <a:avLst/>
          </a:prstGeom>
        </p:spPr>
        <p:txBody>
          <a:bodyPr vert="horz" lIns="0" tIns="45720" rIns="0" bIns="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sz="3400" dirty="0">
                <a:solidFill>
                  <a:schemeClr val="bg1"/>
                </a:solidFill>
              </a:rPr>
              <a:t>GIS Workflow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FCA448F-3656-1B49-DC34-765003995FC1}"/>
              </a:ext>
            </a:extLst>
          </p:cNvPr>
          <p:cNvCxnSpPr/>
          <p:nvPr/>
        </p:nvCxnSpPr>
        <p:spPr>
          <a:xfrm>
            <a:off x="288014" y="824370"/>
            <a:ext cx="4572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B08FE1D-06F3-7C03-E5A9-966002873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494944"/>
            <a:ext cx="6700085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807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1F19408-1E83-0FFE-6B4F-A1F9833F7E91}"/>
              </a:ext>
            </a:extLst>
          </p:cNvPr>
          <p:cNvGrpSpPr/>
          <p:nvPr/>
        </p:nvGrpSpPr>
        <p:grpSpPr>
          <a:xfrm>
            <a:off x="3881444" y="1163887"/>
            <a:ext cx="255351" cy="546168"/>
            <a:chOff x="7334655" y="3041154"/>
            <a:chExt cx="817123" cy="174773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CA9C3BE-657F-2AD1-F2E4-18370BFB5F14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2D9D8C6-6260-0E73-C931-B12CB76994C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02C3633-30E5-9309-D074-3A9CD4716B02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6E65A00-1AE8-A836-C98D-0E0E6AE51654}"/>
              </a:ext>
            </a:extLst>
          </p:cNvPr>
          <p:cNvSpPr/>
          <p:nvPr/>
        </p:nvSpPr>
        <p:spPr>
          <a:xfrm>
            <a:off x="2720307" y="1487802"/>
            <a:ext cx="1161136" cy="3486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Digital Elevation Model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79EEE1-30F3-80E2-D03A-17A61475A6F1}"/>
              </a:ext>
            </a:extLst>
          </p:cNvPr>
          <p:cNvCxnSpPr>
            <a:cxnSpLocks/>
          </p:cNvCxnSpPr>
          <p:nvPr/>
        </p:nvCxnSpPr>
        <p:spPr>
          <a:xfrm>
            <a:off x="4136795" y="1425458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DC3674E-F5E9-1C22-72FE-283411A31FAE}"/>
              </a:ext>
            </a:extLst>
          </p:cNvPr>
          <p:cNvSpPr/>
          <p:nvPr/>
        </p:nvSpPr>
        <p:spPr>
          <a:xfrm>
            <a:off x="4615321" y="1230621"/>
            <a:ext cx="1229079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Compute Relative Viewsheds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16507E-63D8-9A6F-C4E4-089A29C4C955}"/>
              </a:ext>
            </a:extLst>
          </p:cNvPr>
          <p:cNvGrpSpPr/>
          <p:nvPr/>
        </p:nvGrpSpPr>
        <p:grpSpPr>
          <a:xfrm>
            <a:off x="6211783" y="815339"/>
            <a:ext cx="828675" cy="1243263"/>
            <a:chOff x="13942347" y="1404329"/>
            <a:chExt cx="2651760" cy="39784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DAABEEC-9439-9238-7D5A-702EE206268B}"/>
                </a:ext>
              </a:extLst>
            </p:cNvPr>
            <p:cNvSpPr/>
            <p:nvPr/>
          </p:nvSpPr>
          <p:spPr>
            <a:xfrm>
              <a:off x="13942347" y="1404329"/>
              <a:ext cx="2651760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Blade End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D030C39-6F3D-48BF-F71D-05158358979E}"/>
                </a:ext>
              </a:extLst>
            </p:cNvPr>
            <p:cNvSpPr/>
            <p:nvPr/>
          </p:nvSpPr>
          <p:spPr>
            <a:xfrm>
              <a:off x="13942347" y="2989340"/>
              <a:ext cx="2651760" cy="8694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Hub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2ACA013-30EE-A137-D153-4C36817F641C}"/>
                </a:ext>
              </a:extLst>
            </p:cNvPr>
            <p:cNvSpPr/>
            <p:nvPr/>
          </p:nvSpPr>
          <p:spPr>
            <a:xfrm>
              <a:off x="13942347" y="4267422"/>
              <a:ext cx="2651760" cy="11153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Rotor Sweep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DDEA8F2-495A-F5AC-49D7-520BBE1D3AC0}"/>
              </a:ext>
            </a:extLst>
          </p:cNvPr>
          <p:cNvSpPr txBox="1"/>
          <p:nvPr/>
        </p:nvSpPr>
        <p:spPr>
          <a:xfrm>
            <a:off x="4615322" y="886706"/>
            <a:ext cx="1328487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b="0" dirty="0"/>
              <a:t>Create for each location separately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0D2D6DB-FC12-C55C-2CA7-9D5AA72D3B89}"/>
              </a:ext>
            </a:extLst>
          </p:cNvPr>
          <p:cNvGrpSpPr/>
          <p:nvPr/>
        </p:nvGrpSpPr>
        <p:grpSpPr>
          <a:xfrm>
            <a:off x="5844398" y="994132"/>
            <a:ext cx="313063" cy="1043756"/>
            <a:chOff x="13596513" y="1697202"/>
            <a:chExt cx="1001802" cy="334001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C5BCFDD-C211-0502-4C81-D3B6204CB264}"/>
                </a:ext>
              </a:extLst>
            </p:cNvPr>
            <p:cNvCxnSpPr>
              <a:cxnSpLocks/>
            </p:cNvCxnSpPr>
            <p:nvPr/>
          </p:nvCxnSpPr>
          <p:spPr>
            <a:xfrm>
              <a:off x="13596513" y="3192380"/>
              <a:ext cx="328035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54BE10-2529-AAEB-C33F-E8008AEB4707}"/>
                </a:ext>
              </a:extLst>
            </p:cNvPr>
            <p:cNvCxnSpPr/>
            <p:nvPr/>
          </p:nvCxnSpPr>
          <p:spPr>
            <a:xfrm>
              <a:off x="13924547" y="1697202"/>
              <a:ext cx="0" cy="3340019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DAEBAB-50F3-EC14-7240-5F223A114274}"/>
                </a:ext>
              </a:extLst>
            </p:cNvPr>
            <p:cNvCxnSpPr/>
            <p:nvPr/>
          </p:nvCxnSpPr>
          <p:spPr>
            <a:xfrm>
              <a:off x="13924547" y="1697202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B2034BC-D08B-014A-9C29-6272AAF0ED56}"/>
                </a:ext>
              </a:extLst>
            </p:cNvPr>
            <p:cNvCxnSpPr/>
            <p:nvPr/>
          </p:nvCxnSpPr>
          <p:spPr>
            <a:xfrm>
              <a:off x="13924547" y="3192379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5C5603-9184-C308-ECD2-218AD0430B7F}"/>
                </a:ext>
              </a:extLst>
            </p:cNvPr>
            <p:cNvCxnSpPr/>
            <p:nvPr/>
          </p:nvCxnSpPr>
          <p:spPr>
            <a:xfrm>
              <a:off x="13917084" y="5037221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1" name="Right Brace 30">
            <a:extLst>
              <a:ext uri="{FF2B5EF4-FFF2-40B4-BE49-F238E27FC236}">
                <a16:creationId xmlns:a16="http://schemas.microsoft.com/office/drawing/2014/main" id="{84BEA15A-B461-9F5F-7BA6-DAE265CCFB98}"/>
              </a:ext>
            </a:extLst>
          </p:cNvPr>
          <p:cNvSpPr/>
          <p:nvPr/>
        </p:nvSpPr>
        <p:spPr>
          <a:xfrm>
            <a:off x="7097113" y="803826"/>
            <a:ext cx="149565" cy="1244663"/>
          </a:xfrm>
          <a:prstGeom prst="rightBrace">
            <a:avLst>
              <a:gd name="adj1" fmla="val 8333"/>
              <a:gd name="adj2" fmla="val 50466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563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1D15F7-7EAF-80FD-77A9-B48380B06E42}"/>
              </a:ext>
            </a:extLst>
          </p:cNvPr>
          <p:cNvCxnSpPr>
            <a:cxnSpLocks/>
          </p:cNvCxnSpPr>
          <p:nvPr/>
        </p:nvCxnSpPr>
        <p:spPr>
          <a:xfrm>
            <a:off x="8513053" y="1449503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0D1B267-7DF9-1D14-1C63-BBC5AA4B652F}"/>
              </a:ext>
            </a:extLst>
          </p:cNvPr>
          <p:cNvSpPr/>
          <p:nvPr/>
        </p:nvSpPr>
        <p:spPr>
          <a:xfrm>
            <a:off x="8991580" y="1242134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Merge Relative Viewsheds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511AE8-6108-64FB-04B1-5DDFBAD3F9FB}"/>
              </a:ext>
            </a:extLst>
          </p:cNvPr>
          <p:cNvSpPr txBox="1"/>
          <p:nvPr/>
        </p:nvSpPr>
        <p:spPr>
          <a:xfrm>
            <a:off x="8991580" y="654619"/>
            <a:ext cx="11179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b="0" dirty="0"/>
              <a:t>Store maximum in each pixel and calculate for each wind turbine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BDA5C1-9AD5-A0AF-1CD0-F0FA4E936DB1}"/>
              </a:ext>
            </a:extLst>
          </p:cNvPr>
          <p:cNvSpPr txBox="1"/>
          <p:nvPr/>
        </p:nvSpPr>
        <p:spPr>
          <a:xfrm>
            <a:off x="7568014" y="1710055"/>
            <a:ext cx="1140801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6EB628-C365-2532-6BCB-0EB91BFCEF88}"/>
              </a:ext>
            </a:extLst>
          </p:cNvPr>
          <p:cNvSpPr txBox="1"/>
          <p:nvPr/>
        </p:nvSpPr>
        <p:spPr>
          <a:xfrm>
            <a:off x="7467457" y="650140"/>
            <a:ext cx="1226539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Blade End  [255:10]</a:t>
            </a:r>
          </a:p>
          <a:p>
            <a:r>
              <a:rPr lang="en-US" dirty="0"/>
              <a:t>Hub [255:20]</a:t>
            </a:r>
          </a:p>
          <a:p>
            <a:r>
              <a:rPr lang="en-US" dirty="0"/>
              <a:t>Rotor Sweep [255:30]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42EAE98-E4E4-6BD7-1511-19BEB3543D9B}"/>
              </a:ext>
            </a:extLst>
          </p:cNvPr>
          <p:cNvSpPr txBox="1"/>
          <p:nvPr/>
        </p:nvSpPr>
        <p:spPr>
          <a:xfrm>
            <a:off x="6105563" y="413464"/>
            <a:ext cx="142930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0 –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No Visibility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255 –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Complete Visibility</a:t>
            </a:r>
            <a:endParaRPr lang="en-US" sz="875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6A42892-DD65-4C8C-867A-71B1D8B184FD}"/>
              </a:ext>
            </a:extLst>
          </p:cNvPr>
          <p:cNvCxnSpPr>
            <a:cxnSpLocks/>
          </p:cNvCxnSpPr>
          <p:nvPr/>
        </p:nvCxnSpPr>
        <p:spPr>
          <a:xfrm>
            <a:off x="1298125" y="1174620"/>
            <a:ext cx="1643438" cy="0"/>
          </a:xfrm>
          <a:prstGeom prst="line">
            <a:avLst/>
          </a:prstGeom>
          <a:ln w="127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6A36958-AABF-EB7A-EB89-C4169C2C263C}"/>
              </a:ext>
            </a:extLst>
          </p:cNvPr>
          <p:cNvCxnSpPr>
            <a:cxnSpLocks/>
          </p:cNvCxnSpPr>
          <p:nvPr/>
        </p:nvCxnSpPr>
        <p:spPr>
          <a:xfrm>
            <a:off x="2083312" y="1174620"/>
            <a:ext cx="0" cy="1709325"/>
          </a:xfrm>
          <a:prstGeom prst="line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67B8211C-0D56-5087-7A10-9EE522A8158C}"/>
              </a:ext>
            </a:extLst>
          </p:cNvPr>
          <p:cNvSpPr/>
          <p:nvPr/>
        </p:nvSpPr>
        <p:spPr>
          <a:xfrm>
            <a:off x="1595243" y="2901065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Compute Multi Ring Buffer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58D4F3-3626-0072-2D49-4E4533D2E27B}"/>
              </a:ext>
            </a:extLst>
          </p:cNvPr>
          <p:cNvSpPr txBox="1"/>
          <p:nvPr/>
        </p:nvSpPr>
        <p:spPr>
          <a:xfrm>
            <a:off x="2147466" y="2071692"/>
            <a:ext cx="6644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Create for each location separately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8F96C0-F171-EDB8-ECD5-AE625B329A53}"/>
              </a:ext>
            </a:extLst>
          </p:cNvPr>
          <p:cNvCxnSpPr>
            <a:cxnSpLocks/>
          </p:cNvCxnSpPr>
          <p:nvPr/>
        </p:nvCxnSpPr>
        <p:spPr>
          <a:xfrm>
            <a:off x="2713177" y="3095902"/>
            <a:ext cx="66815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842767E-B40A-2CF1-EC28-DCFC32A0A9B5}"/>
              </a:ext>
            </a:extLst>
          </p:cNvPr>
          <p:cNvSpPr/>
          <p:nvPr/>
        </p:nvSpPr>
        <p:spPr>
          <a:xfrm>
            <a:off x="3382537" y="2865728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Rasterize Multi Ring Buffer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CB92C4-4D89-5E7F-ACC2-252530FD52F7}"/>
              </a:ext>
            </a:extLst>
          </p:cNvPr>
          <p:cNvSpPr txBox="1"/>
          <p:nvPr/>
        </p:nvSpPr>
        <p:spPr>
          <a:xfrm>
            <a:off x="1555271" y="3367647"/>
            <a:ext cx="1643437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 – 0.8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0.8 – 3.2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3.2 – 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8 – 16.1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16.1 – 32.2 KM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B80CCC-D366-1F6B-981C-7EC961E3594F}"/>
              </a:ext>
            </a:extLst>
          </p:cNvPr>
          <p:cNvSpPr txBox="1"/>
          <p:nvPr/>
        </p:nvSpPr>
        <p:spPr>
          <a:xfrm>
            <a:off x="3381327" y="3367647"/>
            <a:ext cx="1415716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2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4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5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53FEBB0-8930-FB50-C498-B63F10D8B755}"/>
              </a:ext>
            </a:extLst>
          </p:cNvPr>
          <p:cNvCxnSpPr>
            <a:cxnSpLocks/>
          </p:cNvCxnSpPr>
          <p:nvPr/>
        </p:nvCxnSpPr>
        <p:spPr>
          <a:xfrm flipH="1">
            <a:off x="8348769" y="3057802"/>
            <a:ext cx="116018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92DCD306-F6D9-DE66-1377-FFEF1D53EA81}"/>
              </a:ext>
            </a:extLst>
          </p:cNvPr>
          <p:cNvSpPr/>
          <p:nvPr/>
        </p:nvSpPr>
        <p:spPr>
          <a:xfrm>
            <a:off x="7233040" y="2865728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Merge </a:t>
            </a:r>
            <a:r>
              <a:rPr lang="en-US" sz="1125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Rasters</a:t>
            </a:r>
            <a:endParaRPr lang="en-US" sz="1125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6B4CDBC-3D49-8998-A728-DFFBC82D6AD1}"/>
              </a:ext>
            </a:extLst>
          </p:cNvPr>
          <p:cNvCxnSpPr>
            <a:cxnSpLocks/>
          </p:cNvCxnSpPr>
          <p:nvPr/>
        </p:nvCxnSpPr>
        <p:spPr>
          <a:xfrm>
            <a:off x="9508957" y="1631807"/>
            <a:ext cx="0" cy="70711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DCDBC15-91A7-9A03-0425-51005EFEFC3E}"/>
              </a:ext>
            </a:extLst>
          </p:cNvPr>
          <p:cNvSpPr/>
          <p:nvPr/>
        </p:nvSpPr>
        <p:spPr>
          <a:xfrm>
            <a:off x="8981401" y="2338917"/>
            <a:ext cx="1117934" cy="3886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Visual Exposure Raster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152FC1-2DEA-39C9-0CCD-874C45DC81B2}"/>
              </a:ext>
            </a:extLst>
          </p:cNvPr>
          <p:cNvCxnSpPr>
            <a:cxnSpLocks/>
          </p:cNvCxnSpPr>
          <p:nvPr/>
        </p:nvCxnSpPr>
        <p:spPr>
          <a:xfrm>
            <a:off x="9508957" y="2727537"/>
            <a:ext cx="0" cy="330265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3B21E85F-EF17-7C20-BDBA-A9ADD7C9050F}"/>
              </a:ext>
            </a:extLst>
          </p:cNvPr>
          <p:cNvSpPr/>
          <p:nvPr/>
        </p:nvSpPr>
        <p:spPr>
          <a:xfrm>
            <a:off x="4843965" y="287236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Distance Zone Raster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45D865F-2F05-BB04-F43D-A026090B3F64}"/>
              </a:ext>
            </a:extLst>
          </p:cNvPr>
          <p:cNvCxnSpPr>
            <a:cxnSpLocks/>
            <a:endCxn id="48" idx="3"/>
          </p:cNvCxnSpPr>
          <p:nvPr/>
        </p:nvCxnSpPr>
        <p:spPr>
          <a:xfrm flipH="1">
            <a:off x="4500471" y="3060565"/>
            <a:ext cx="334058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AFF6CF3-A8BD-F08E-F0D0-784A279B0A32}"/>
              </a:ext>
            </a:extLst>
          </p:cNvPr>
          <p:cNvCxnSpPr>
            <a:cxnSpLocks/>
            <a:stCxn id="74" idx="3"/>
          </p:cNvCxnSpPr>
          <p:nvPr/>
        </p:nvCxnSpPr>
        <p:spPr>
          <a:xfrm flipV="1">
            <a:off x="5961899" y="3060565"/>
            <a:ext cx="1271141" cy="663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E8142EEE-0916-786B-1229-B9C005FF22CA}"/>
              </a:ext>
            </a:extLst>
          </p:cNvPr>
          <p:cNvSpPr txBox="1"/>
          <p:nvPr/>
        </p:nvSpPr>
        <p:spPr>
          <a:xfrm>
            <a:off x="7192651" y="2479817"/>
            <a:ext cx="142671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Raster Sum (Visual Exposure, Distance Zone)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242BB1B-8414-8C4A-16E5-D69FD4C771F4}"/>
              </a:ext>
            </a:extLst>
          </p:cNvPr>
          <p:cNvGrpSpPr/>
          <p:nvPr/>
        </p:nvGrpSpPr>
        <p:grpSpPr>
          <a:xfrm rot="16200000">
            <a:off x="7645340" y="2763026"/>
            <a:ext cx="257175" cy="1936418"/>
            <a:chOff x="7334655" y="3041154"/>
            <a:chExt cx="817123" cy="1747736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33D0F3F-00AA-FF4E-0ABD-7A72054E20FE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2B8C0B-582D-93B8-D1F4-021136E7C69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EA9C5E4-1CA5-8CCB-74B0-F2EE557AF5D3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D652289-6A02-CC01-1CCB-74E4DFD75328}"/>
              </a:ext>
            </a:extLst>
          </p:cNvPr>
          <p:cNvCxnSpPr>
            <a:cxnSpLocks/>
          </p:cNvCxnSpPr>
          <p:nvPr/>
        </p:nvCxnSpPr>
        <p:spPr>
          <a:xfrm>
            <a:off x="7742012" y="3255401"/>
            <a:ext cx="0" cy="347246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EDF0A71-AA16-91B1-E67E-F1244E4BCD72}"/>
              </a:ext>
            </a:extLst>
          </p:cNvPr>
          <p:cNvSpPr/>
          <p:nvPr/>
        </p:nvSpPr>
        <p:spPr>
          <a:xfrm>
            <a:off x="6267005" y="386215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as per Table 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1405A86-A2F2-76F7-C957-30D2083B7BE1}"/>
              </a:ext>
            </a:extLst>
          </p:cNvPr>
          <p:cNvSpPr/>
          <p:nvPr/>
        </p:nvSpPr>
        <p:spPr>
          <a:xfrm>
            <a:off x="8229155" y="386215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as per Table 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0DE6DD0-4672-7A92-0222-80B225F16FA5}"/>
              </a:ext>
            </a:extLst>
          </p:cNvPr>
          <p:cNvSpPr txBox="1"/>
          <p:nvPr/>
        </p:nvSpPr>
        <p:spPr>
          <a:xfrm>
            <a:off x="6802365" y="3639632"/>
            <a:ext cx="1233423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5912235-A9E8-E342-5436-EEE184BEF852}"/>
              </a:ext>
            </a:extLst>
          </p:cNvPr>
          <p:cNvSpPr txBox="1"/>
          <p:nvPr/>
        </p:nvSpPr>
        <p:spPr>
          <a:xfrm>
            <a:off x="8742137" y="3639380"/>
            <a:ext cx="985665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0BB5B10-4B7A-8F23-6A75-EB9225289001}"/>
              </a:ext>
            </a:extLst>
          </p:cNvPr>
          <p:cNvCxnSpPr>
            <a:cxnSpLocks/>
          </p:cNvCxnSpPr>
          <p:nvPr/>
        </p:nvCxnSpPr>
        <p:spPr>
          <a:xfrm>
            <a:off x="6852015" y="4251828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0E7FDA2-90D4-4800-DDB5-82AD1492FBE5}"/>
              </a:ext>
            </a:extLst>
          </p:cNvPr>
          <p:cNvCxnSpPr>
            <a:cxnSpLocks/>
          </p:cNvCxnSpPr>
          <p:nvPr/>
        </p:nvCxnSpPr>
        <p:spPr>
          <a:xfrm>
            <a:off x="8756594" y="4254293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7C788BDA-0DB5-D958-5628-3AC2692876AF}"/>
              </a:ext>
            </a:extLst>
          </p:cNvPr>
          <p:cNvSpPr/>
          <p:nvPr/>
        </p:nvSpPr>
        <p:spPr>
          <a:xfrm>
            <a:off x="6288049" y="4351556"/>
            <a:ext cx="1170022" cy="5175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Visual Prominence Raster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4475435-F21A-0D62-0583-90A00D2AD3D7}"/>
              </a:ext>
            </a:extLst>
          </p:cNvPr>
          <p:cNvSpPr/>
          <p:nvPr/>
        </p:nvSpPr>
        <p:spPr>
          <a:xfrm>
            <a:off x="8197627" y="4342608"/>
            <a:ext cx="1170022" cy="5265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Meaningful Visibility Raster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63356E3-C89E-308B-6849-B63CED0DA06E}"/>
              </a:ext>
            </a:extLst>
          </p:cNvPr>
          <p:cNvSpPr/>
          <p:nvPr/>
        </p:nvSpPr>
        <p:spPr>
          <a:xfrm>
            <a:off x="6263622" y="5095825"/>
            <a:ext cx="1183581" cy="5200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Cumulative Visual Prominence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5ECB8AD-0A17-78F3-86BD-B0B7B59C27C3}"/>
              </a:ext>
            </a:extLst>
          </p:cNvPr>
          <p:cNvCxnSpPr>
            <a:cxnSpLocks/>
          </p:cNvCxnSpPr>
          <p:nvPr/>
        </p:nvCxnSpPr>
        <p:spPr>
          <a:xfrm>
            <a:off x="6852015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0F82EB75-ED18-BB01-2DB1-C2F9BF24D167}"/>
              </a:ext>
            </a:extLst>
          </p:cNvPr>
          <p:cNvSpPr/>
          <p:nvPr/>
        </p:nvSpPr>
        <p:spPr>
          <a:xfrm>
            <a:off x="8229154" y="5095825"/>
            <a:ext cx="1138495" cy="5132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Cumulative Meaningful Visibility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DF74884-E7BD-40C4-259A-090D56241F3E}"/>
              </a:ext>
            </a:extLst>
          </p:cNvPr>
          <p:cNvGrpSpPr/>
          <p:nvPr/>
        </p:nvGrpSpPr>
        <p:grpSpPr>
          <a:xfrm rot="5400000">
            <a:off x="7747916" y="4786256"/>
            <a:ext cx="257175" cy="1936418"/>
            <a:chOff x="7334655" y="3041154"/>
            <a:chExt cx="817123" cy="1747736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42424A8-F260-0C84-2927-0C8D9C22FD7B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70A49C8-4BAC-851E-2ED7-786172DA545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846647C-3DA5-B43E-9B94-3630E0DA8591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391E903-BB79-DC36-917D-1E95DD576C93}"/>
              </a:ext>
            </a:extLst>
          </p:cNvPr>
          <p:cNvSpPr/>
          <p:nvPr/>
        </p:nvSpPr>
        <p:spPr>
          <a:xfrm>
            <a:off x="7296524" y="622436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 Division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01A2BB4-508E-4811-2853-01E3F3CE4FC0}"/>
              </a:ext>
            </a:extLst>
          </p:cNvPr>
          <p:cNvCxnSpPr>
            <a:cxnSpLocks/>
          </p:cNvCxnSpPr>
          <p:nvPr/>
        </p:nvCxnSpPr>
        <p:spPr>
          <a:xfrm>
            <a:off x="7811475" y="5883053"/>
            <a:ext cx="0" cy="328957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CC26952-1C85-8BE9-EC49-4532D27B23C4}"/>
              </a:ext>
            </a:extLst>
          </p:cNvPr>
          <p:cNvCxnSpPr>
            <a:cxnSpLocks/>
          </p:cNvCxnSpPr>
          <p:nvPr/>
        </p:nvCxnSpPr>
        <p:spPr>
          <a:xfrm>
            <a:off x="8782638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52C6682-0ADA-B2F7-C92E-5F6B28A940BA}"/>
              </a:ext>
            </a:extLst>
          </p:cNvPr>
          <p:cNvCxnSpPr>
            <a:cxnSpLocks/>
          </p:cNvCxnSpPr>
          <p:nvPr/>
        </p:nvCxnSpPr>
        <p:spPr>
          <a:xfrm>
            <a:off x="5135739" y="6436333"/>
            <a:ext cx="2176979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B86E466-744D-BD24-B62B-3E90BB152455}"/>
              </a:ext>
            </a:extLst>
          </p:cNvPr>
          <p:cNvCxnSpPr>
            <a:cxnSpLocks/>
          </p:cNvCxnSpPr>
          <p:nvPr/>
        </p:nvCxnSpPr>
        <p:spPr>
          <a:xfrm flipV="1">
            <a:off x="5135739" y="4901997"/>
            <a:ext cx="0" cy="1534336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643D44F-A09C-3720-08E4-3FC2D9849711}"/>
              </a:ext>
            </a:extLst>
          </p:cNvPr>
          <p:cNvCxnSpPr>
            <a:cxnSpLocks/>
          </p:cNvCxnSpPr>
          <p:nvPr/>
        </p:nvCxnSpPr>
        <p:spPr>
          <a:xfrm flipH="1">
            <a:off x="1295401" y="1185194"/>
            <a:ext cx="14418" cy="3515405"/>
          </a:xfrm>
          <a:prstGeom prst="line">
            <a:avLst/>
          </a:prstGeom>
          <a:ln>
            <a:tailEnd type="non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D8E37A9-C584-697A-D2C7-56E0A65498FE}"/>
              </a:ext>
            </a:extLst>
          </p:cNvPr>
          <p:cNvCxnSpPr>
            <a:cxnSpLocks/>
          </p:cNvCxnSpPr>
          <p:nvPr/>
        </p:nvCxnSpPr>
        <p:spPr>
          <a:xfrm flipV="1">
            <a:off x="1287946" y="4675666"/>
            <a:ext cx="1567550" cy="1435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4C4FD5F-A419-BAE8-AAFC-30F38083E2F5}"/>
              </a:ext>
            </a:extLst>
          </p:cNvPr>
          <p:cNvSpPr/>
          <p:nvPr/>
        </p:nvSpPr>
        <p:spPr>
          <a:xfrm>
            <a:off x="2855496" y="4495189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 Value Extraction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6532AC9-5595-C64D-1106-D137DA4D9A2E}"/>
              </a:ext>
            </a:extLst>
          </p:cNvPr>
          <p:cNvCxnSpPr>
            <a:cxnSpLocks/>
          </p:cNvCxnSpPr>
          <p:nvPr/>
        </p:nvCxnSpPr>
        <p:spPr>
          <a:xfrm flipV="1">
            <a:off x="3980095" y="4675666"/>
            <a:ext cx="854434" cy="14359"/>
          </a:xfrm>
          <a:prstGeom prst="line">
            <a:avLst/>
          </a:prstGeom>
          <a:ln>
            <a:headEnd type="triangle" w="lg" len="lg"/>
            <a:tailEnd type="non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6CC78E2-C374-959D-D880-6C8EE26B3118}"/>
              </a:ext>
            </a:extLst>
          </p:cNvPr>
          <p:cNvCxnSpPr>
            <a:cxnSpLocks/>
          </p:cNvCxnSpPr>
          <p:nvPr/>
        </p:nvCxnSpPr>
        <p:spPr>
          <a:xfrm>
            <a:off x="3381327" y="4901997"/>
            <a:ext cx="0" cy="554471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A8C42005-2B72-B492-6451-E6316E642657}"/>
              </a:ext>
            </a:extLst>
          </p:cNvPr>
          <p:cNvSpPr txBox="1"/>
          <p:nvPr/>
        </p:nvSpPr>
        <p:spPr>
          <a:xfrm>
            <a:off x="1678559" y="4473614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Final Step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A25772A9-D0D0-B277-0689-4B1AED5B8936}"/>
              </a:ext>
            </a:extLst>
          </p:cNvPr>
          <p:cNvSpPr/>
          <p:nvPr/>
        </p:nvSpPr>
        <p:spPr>
          <a:xfrm>
            <a:off x="2826914" y="5456468"/>
            <a:ext cx="1170022" cy="5959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Turbine Visual Prominence Bubble Plot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EDDCB7-3F3A-FB6A-9B27-66279FFF5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85" y="1915424"/>
            <a:ext cx="865197" cy="9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D66D740-781B-9E23-AF27-893788F3B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486" y="1587894"/>
            <a:ext cx="1765225" cy="150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D59AA3D-067D-30A9-DFFB-E16EC5999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97" y="4927673"/>
            <a:ext cx="1782760" cy="128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EA126B-3975-38B6-4724-496F77EB4987}"/>
              </a:ext>
            </a:extLst>
          </p:cNvPr>
          <p:cNvSpPr txBox="1"/>
          <p:nvPr/>
        </p:nvSpPr>
        <p:spPr>
          <a:xfrm>
            <a:off x="3443808" y="5157856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Geopandas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FEF67-08BD-C315-20DF-B1C67BA5D233}"/>
              </a:ext>
            </a:extLst>
          </p:cNvPr>
          <p:cNvSpPr txBox="1"/>
          <p:nvPr/>
        </p:nvSpPr>
        <p:spPr>
          <a:xfrm>
            <a:off x="2943770" y="1830452"/>
            <a:ext cx="660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0E158F-FADC-A277-937B-6FA8C6512599}"/>
              </a:ext>
            </a:extLst>
          </p:cNvPr>
          <p:cNvSpPr txBox="1"/>
          <p:nvPr/>
        </p:nvSpPr>
        <p:spPr>
          <a:xfrm>
            <a:off x="2145189" y="2609338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Shapely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C289BE-1BD1-4E1E-5D6B-C37BA27BF63E}"/>
              </a:ext>
            </a:extLst>
          </p:cNvPr>
          <p:cNvSpPr txBox="1"/>
          <p:nvPr/>
        </p:nvSpPr>
        <p:spPr>
          <a:xfrm>
            <a:off x="3603903" y="2621891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88A88-80A9-4125-8A22-384D6DD9311C}"/>
              </a:ext>
            </a:extLst>
          </p:cNvPr>
          <p:cNvSpPr txBox="1"/>
          <p:nvPr/>
        </p:nvSpPr>
        <p:spPr>
          <a:xfrm>
            <a:off x="4628850" y="495469"/>
            <a:ext cx="1294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GDAL, Geopandas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886C5-2362-5B20-C7D0-A225D333FE21}"/>
              </a:ext>
            </a:extLst>
          </p:cNvPr>
          <p:cNvSpPr txBox="1"/>
          <p:nvPr/>
        </p:nvSpPr>
        <p:spPr>
          <a:xfrm>
            <a:off x="9089570" y="358434"/>
            <a:ext cx="7427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0F999E-DD72-75F9-CB82-E25CFEA44804}"/>
              </a:ext>
            </a:extLst>
          </p:cNvPr>
          <p:cNvSpPr txBox="1"/>
          <p:nvPr/>
        </p:nvSpPr>
        <p:spPr>
          <a:xfrm>
            <a:off x="7471894" y="2216047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Rioxarray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118C1F-17DB-CB19-4405-381491326308}"/>
              </a:ext>
            </a:extLst>
          </p:cNvPr>
          <p:cNvSpPr txBox="1"/>
          <p:nvPr/>
        </p:nvSpPr>
        <p:spPr>
          <a:xfrm>
            <a:off x="7412747" y="4816514"/>
            <a:ext cx="767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err="1"/>
              <a:t>Rioxarray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2D51E5-815A-33F3-3CAA-E78FCF29E5C4}"/>
              </a:ext>
            </a:extLst>
          </p:cNvPr>
          <p:cNvSpPr txBox="1"/>
          <p:nvPr/>
        </p:nvSpPr>
        <p:spPr>
          <a:xfrm>
            <a:off x="7429787" y="5369793"/>
            <a:ext cx="767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3A44D9-1C9A-CF0F-919C-9AFC12D13CD8}"/>
              </a:ext>
            </a:extLst>
          </p:cNvPr>
          <p:cNvSpPr txBox="1"/>
          <p:nvPr/>
        </p:nvSpPr>
        <p:spPr>
          <a:xfrm>
            <a:off x="7467457" y="3976474"/>
            <a:ext cx="6884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FD7322-6DAB-A783-E3C9-4575CD7787F8}"/>
              </a:ext>
            </a:extLst>
          </p:cNvPr>
          <p:cNvSpPr txBox="1"/>
          <p:nvPr/>
        </p:nvSpPr>
        <p:spPr>
          <a:xfrm>
            <a:off x="2771431" y="4123142"/>
            <a:ext cx="18033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Geopandas, Rasterio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2507F9-877B-FED7-4A24-599FA03A4583}"/>
              </a:ext>
            </a:extLst>
          </p:cNvPr>
          <p:cNvSpPr txBox="1"/>
          <p:nvPr/>
        </p:nvSpPr>
        <p:spPr>
          <a:xfrm>
            <a:off x="4735150" y="4070013"/>
            <a:ext cx="1082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3F17F7F-484A-B098-1B7F-774507FA5740}"/>
              </a:ext>
            </a:extLst>
          </p:cNvPr>
          <p:cNvSpPr txBox="1"/>
          <p:nvPr/>
        </p:nvSpPr>
        <p:spPr>
          <a:xfrm>
            <a:off x="2833669" y="646938"/>
            <a:ext cx="898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Geopandas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7F75FA-D8E2-E280-31F0-C7A4DA8935BC}"/>
              </a:ext>
            </a:extLst>
          </p:cNvPr>
          <p:cNvSpPr/>
          <p:nvPr/>
        </p:nvSpPr>
        <p:spPr>
          <a:xfrm>
            <a:off x="7312718" y="1242134"/>
            <a:ext cx="1426710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Relative Viewsheds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71B0EC-DB14-2BB6-8613-F601D2670642}"/>
              </a:ext>
            </a:extLst>
          </p:cNvPr>
          <p:cNvSpPr/>
          <p:nvPr/>
        </p:nvSpPr>
        <p:spPr>
          <a:xfrm>
            <a:off x="2720308" y="944928"/>
            <a:ext cx="1161136" cy="3618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Wind Turbine Locations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D46ACA6-6C91-D8C2-1698-3C7159B0558C}"/>
              </a:ext>
            </a:extLst>
          </p:cNvPr>
          <p:cNvSpPr/>
          <p:nvPr/>
        </p:nvSpPr>
        <p:spPr>
          <a:xfrm>
            <a:off x="4550728" y="4342609"/>
            <a:ext cx="1170022" cy="536214"/>
          </a:xfrm>
          <a:prstGeom prst="rect">
            <a:avLst/>
          </a:prstGeom>
          <a:solidFill>
            <a:srgbClr val="0B5E9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/>
              <a:t>Mean Visual Prominence Raster</a:t>
            </a: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2901D0C7-9A41-7BDC-72E6-D19514CBA07E}"/>
              </a:ext>
            </a:extLst>
          </p:cNvPr>
          <p:cNvSpPr txBox="1">
            <a:spLocks/>
          </p:cNvSpPr>
          <p:nvPr/>
        </p:nvSpPr>
        <p:spPr>
          <a:xfrm>
            <a:off x="-307885" y="1546"/>
            <a:ext cx="3480411" cy="696448"/>
          </a:xfrm>
          <a:prstGeom prst="rect">
            <a:avLst/>
          </a:prstGeom>
        </p:spPr>
        <p:txBody>
          <a:bodyPr vert="horz" lIns="0" tIns="45720" rIns="0" bIns="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sz="3400" dirty="0">
                <a:solidFill>
                  <a:schemeClr val="bg1"/>
                </a:solidFill>
              </a:rPr>
              <a:t>GIS Workflow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FCA448F-3656-1B49-DC34-765003995FC1}"/>
              </a:ext>
            </a:extLst>
          </p:cNvPr>
          <p:cNvCxnSpPr/>
          <p:nvPr/>
        </p:nvCxnSpPr>
        <p:spPr>
          <a:xfrm>
            <a:off x="288014" y="824370"/>
            <a:ext cx="4572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B08FE1D-06F3-7C03-E5A9-966002873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494944"/>
            <a:ext cx="6700085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782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1F19408-1E83-0FFE-6B4F-A1F9833F7E91}"/>
              </a:ext>
            </a:extLst>
          </p:cNvPr>
          <p:cNvGrpSpPr/>
          <p:nvPr/>
        </p:nvGrpSpPr>
        <p:grpSpPr>
          <a:xfrm>
            <a:off x="3881444" y="1163887"/>
            <a:ext cx="255351" cy="546168"/>
            <a:chOff x="7334655" y="3041154"/>
            <a:chExt cx="817123" cy="174773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CA9C3BE-657F-2AD1-F2E4-18370BFB5F14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2D9D8C6-6260-0E73-C931-B12CB76994C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02C3633-30E5-9309-D074-3A9CD4716B02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6E65A00-1AE8-A836-C98D-0E0E6AE51654}"/>
              </a:ext>
            </a:extLst>
          </p:cNvPr>
          <p:cNvSpPr/>
          <p:nvPr/>
        </p:nvSpPr>
        <p:spPr>
          <a:xfrm>
            <a:off x="2720307" y="1487802"/>
            <a:ext cx="1161136" cy="3486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Digital Elevation Model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79EEE1-30F3-80E2-D03A-17A61475A6F1}"/>
              </a:ext>
            </a:extLst>
          </p:cNvPr>
          <p:cNvCxnSpPr>
            <a:cxnSpLocks/>
          </p:cNvCxnSpPr>
          <p:nvPr/>
        </p:nvCxnSpPr>
        <p:spPr>
          <a:xfrm>
            <a:off x="4136795" y="1425458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DC3674E-F5E9-1C22-72FE-283411A31FAE}"/>
              </a:ext>
            </a:extLst>
          </p:cNvPr>
          <p:cNvSpPr/>
          <p:nvPr/>
        </p:nvSpPr>
        <p:spPr>
          <a:xfrm>
            <a:off x="4615321" y="1230621"/>
            <a:ext cx="1229079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Compute Relative Viewsheds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16507E-63D8-9A6F-C4E4-089A29C4C955}"/>
              </a:ext>
            </a:extLst>
          </p:cNvPr>
          <p:cNvGrpSpPr/>
          <p:nvPr/>
        </p:nvGrpSpPr>
        <p:grpSpPr>
          <a:xfrm>
            <a:off x="6211783" y="815339"/>
            <a:ext cx="828675" cy="1243263"/>
            <a:chOff x="13942347" y="1404329"/>
            <a:chExt cx="2651760" cy="39784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DAABEEC-9439-9238-7D5A-702EE206268B}"/>
                </a:ext>
              </a:extLst>
            </p:cNvPr>
            <p:cNvSpPr/>
            <p:nvPr/>
          </p:nvSpPr>
          <p:spPr>
            <a:xfrm>
              <a:off x="13942347" y="1404329"/>
              <a:ext cx="2651760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Blade End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D030C39-6F3D-48BF-F71D-05158358979E}"/>
                </a:ext>
              </a:extLst>
            </p:cNvPr>
            <p:cNvSpPr/>
            <p:nvPr/>
          </p:nvSpPr>
          <p:spPr>
            <a:xfrm>
              <a:off x="13942347" y="2989340"/>
              <a:ext cx="2651760" cy="8694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Hub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2ACA013-30EE-A137-D153-4C36817F641C}"/>
                </a:ext>
              </a:extLst>
            </p:cNvPr>
            <p:cNvSpPr/>
            <p:nvPr/>
          </p:nvSpPr>
          <p:spPr>
            <a:xfrm>
              <a:off x="13942347" y="4267422"/>
              <a:ext cx="2651760" cy="11153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Rotor Sweep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DDEA8F2-495A-F5AC-49D7-520BBE1D3AC0}"/>
              </a:ext>
            </a:extLst>
          </p:cNvPr>
          <p:cNvSpPr txBox="1"/>
          <p:nvPr/>
        </p:nvSpPr>
        <p:spPr>
          <a:xfrm>
            <a:off x="4615322" y="886706"/>
            <a:ext cx="1328487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b="0" dirty="0"/>
              <a:t>Create for each location separately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0D2D6DB-FC12-C55C-2CA7-9D5AA72D3B89}"/>
              </a:ext>
            </a:extLst>
          </p:cNvPr>
          <p:cNvGrpSpPr/>
          <p:nvPr/>
        </p:nvGrpSpPr>
        <p:grpSpPr>
          <a:xfrm>
            <a:off x="5844398" y="994132"/>
            <a:ext cx="313063" cy="1043756"/>
            <a:chOff x="13596513" y="1697202"/>
            <a:chExt cx="1001802" cy="334001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C5BCFDD-C211-0502-4C81-D3B6204CB264}"/>
                </a:ext>
              </a:extLst>
            </p:cNvPr>
            <p:cNvCxnSpPr>
              <a:cxnSpLocks/>
            </p:cNvCxnSpPr>
            <p:nvPr/>
          </p:nvCxnSpPr>
          <p:spPr>
            <a:xfrm>
              <a:off x="13596513" y="3192380"/>
              <a:ext cx="328035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54BE10-2529-AAEB-C33F-E8008AEB4707}"/>
                </a:ext>
              </a:extLst>
            </p:cNvPr>
            <p:cNvCxnSpPr/>
            <p:nvPr/>
          </p:nvCxnSpPr>
          <p:spPr>
            <a:xfrm>
              <a:off x="13924547" y="1697202"/>
              <a:ext cx="0" cy="3340019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DAEBAB-50F3-EC14-7240-5F223A114274}"/>
                </a:ext>
              </a:extLst>
            </p:cNvPr>
            <p:cNvCxnSpPr/>
            <p:nvPr/>
          </p:nvCxnSpPr>
          <p:spPr>
            <a:xfrm>
              <a:off x="13924547" y="1697202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B2034BC-D08B-014A-9C29-6272AAF0ED56}"/>
                </a:ext>
              </a:extLst>
            </p:cNvPr>
            <p:cNvCxnSpPr/>
            <p:nvPr/>
          </p:nvCxnSpPr>
          <p:spPr>
            <a:xfrm>
              <a:off x="13924547" y="3192379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5C5603-9184-C308-ECD2-218AD0430B7F}"/>
                </a:ext>
              </a:extLst>
            </p:cNvPr>
            <p:cNvCxnSpPr/>
            <p:nvPr/>
          </p:nvCxnSpPr>
          <p:spPr>
            <a:xfrm>
              <a:off x="13917084" y="5037221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1" name="Right Brace 30">
            <a:extLst>
              <a:ext uri="{FF2B5EF4-FFF2-40B4-BE49-F238E27FC236}">
                <a16:creationId xmlns:a16="http://schemas.microsoft.com/office/drawing/2014/main" id="{84BEA15A-B461-9F5F-7BA6-DAE265CCFB98}"/>
              </a:ext>
            </a:extLst>
          </p:cNvPr>
          <p:cNvSpPr/>
          <p:nvPr/>
        </p:nvSpPr>
        <p:spPr>
          <a:xfrm>
            <a:off x="7097113" y="803826"/>
            <a:ext cx="149565" cy="1244663"/>
          </a:xfrm>
          <a:prstGeom prst="rightBrace">
            <a:avLst>
              <a:gd name="adj1" fmla="val 8333"/>
              <a:gd name="adj2" fmla="val 50466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563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1D15F7-7EAF-80FD-77A9-B48380B06E42}"/>
              </a:ext>
            </a:extLst>
          </p:cNvPr>
          <p:cNvCxnSpPr>
            <a:cxnSpLocks/>
          </p:cNvCxnSpPr>
          <p:nvPr/>
        </p:nvCxnSpPr>
        <p:spPr>
          <a:xfrm>
            <a:off x="8513053" y="1449503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0D1B267-7DF9-1D14-1C63-BBC5AA4B652F}"/>
              </a:ext>
            </a:extLst>
          </p:cNvPr>
          <p:cNvSpPr/>
          <p:nvPr/>
        </p:nvSpPr>
        <p:spPr>
          <a:xfrm>
            <a:off x="8991580" y="1242134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Merge Relative Viewsheds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511AE8-6108-64FB-04B1-5DDFBAD3F9FB}"/>
              </a:ext>
            </a:extLst>
          </p:cNvPr>
          <p:cNvSpPr txBox="1"/>
          <p:nvPr/>
        </p:nvSpPr>
        <p:spPr>
          <a:xfrm>
            <a:off x="8991580" y="654619"/>
            <a:ext cx="11179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b="0" dirty="0"/>
              <a:t>Store maximum in each pixel and calculate for each wind turbine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BDA5C1-9AD5-A0AF-1CD0-F0FA4E936DB1}"/>
              </a:ext>
            </a:extLst>
          </p:cNvPr>
          <p:cNvSpPr txBox="1"/>
          <p:nvPr/>
        </p:nvSpPr>
        <p:spPr>
          <a:xfrm>
            <a:off x="7568014" y="1710055"/>
            <a:ext cx="1140801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6EB628-C365-2532-6BCB-0EB91BFCEF88}"/>
              </a:ext>
            </a:extLst>
          </p:cNvPr>
          <p:cNvSpPr txBox="1"/>
          <p:nvPr/>
        </p:nvSpPr>
        <p:spPr>
          <a:xfrm>
            <a:off x="7467457" y="650140"/>
            <a:ext cx="1226539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Blade End  [255:10]</a:t>
            </a:r>
          </a:p>
          <a:p>
            <a:r>
              <a:rPr lang="en-US" dirty="0"/>
              <a:t>Hub [255:20]</a:t>
            </a:r>
          </a:p>
          <a:p>
            <a:r>
              <a:rPr lang="en-US" dirty="0"/>
              <a:t>Rotor Sweep [255:30]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42EAE98-E4E4-6BD7-1511-19BEB3543D9B}"/>
              </a:ext>
            </a:extLst>
          </p:cNvPr>
          <p:cNvSpPr txBox="1"/>
          <p:nvPr/>
        </p:nvSpPr>
        <p:spPr>
          <a:xfrm>
            <a:off x="6105563" y="413464"/>
            <a:ext cx="142930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0 –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No Visibility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255 –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Complete Visibility</a:t>
            </a:r>
            <a:endParaRPr lang="en-US" sz="875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6A42892-DD65-4C8C-867A-71B1D8B184FD}"/>
              </a:ext>
            </a:extLst>
          </p:cNvPr>
          <p:cNvCxnSpPr>
            <a:cxnSpLocks/>
          </p:cNvCxnSpPr>
          <p:nvPr/>
        </p:nvCxnSpPr>
        <p:spPr>
          <a:xfrm>
            <a:off x="1298125" y="1174620"/>
            <a:ext cx="1643438" cy="0"/>
          </a:xfrm>
          <a:prstGeom prst="line">
            <a:avLst/>
          </a:prstGeom>
          <a:ln w="127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6A36958-AABF-EB7A-EB89-C4169C2C263C}"/>
              </a:ext>
            </a:extLst>
          </p:cNvPr>
          <p:cNvCxnSpPr>
            <a:cxnSpLocks/>
          </p:cNvCxnSpPr>
          <p:nvPr/>
        </p:nvCxnSpPr>
        <p:spPr>
          <a:xfrm>
            <a:off x="2083312" y="1174620"/>
            <a:ext cx="0" cy="1709325"/>
          </a:xfrm>
          <a:prstGeom prst="line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67B8211C-0D56-5087-7A10-9EE522A8158C}"/>
              </a:ext>
            </a:extLst>
          </p:cNvPr>
          <p:cNvSpPr/>
          <p:nvPr/>
        </p:nvSpPr>
        <p:spPr>
          <a:xfrm>
            <a:off x="1595243" y="2901065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Compute Multi Ring Buffer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58D4F3-3626-0072-2D49-4E4533D2E27B}"/>
              </a:ext>
            </a:extLst>
          </p:cNvPr>
          <p:cNvSpPr txBox="1"/>
          <p:nvPr/>
        </p:nvSpPr>
        <p:spPr>
          <a:xfrm>
            <a:off x="2147466" y="2071692"/>
            <a:ext cx="6644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Create for each location separately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8F96C0-F171-EDB8-ECD5-AE625B329A53}"/>
              </a:ext>
            </a:extLst>
          </p:cNvPr>
          <p:cNvCxnSpPr>
            <a:cxnSpLocks/>
          </p:cNvCxnSpPr>
          <p:nvPr/>
        </p:nvCxnSpPr>
        <p:spPr>
          <a:xfrm>
            <a:off x="2713177" y="3095902"/>
            <a:ext cx="66815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842767E-B40A-2CF1-EC28-DCFC32A0A9B5}"/>
              </a:ext>
            </a:extLst>
          </p:cNvPr>
          <p:cNvSpPr/>
          <p:nvPr/>
        </p:nvSpPr>
        <p:spPr>
          <a:xfrm>
            <a:off x="3382537" y="2865728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Rasterize Multi Ring Buffer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CB92C4-4D89-5E7F-ACC2-252530FD52F7}"/>
              </a:ext>
            </a:extLst>
          </p:cNvPr>
          <p:cNvSpPr txBox="1"/>
          <p:nvPr/>
        </p:nvSpPr>
        <p:spPr>
          <a:xfrm>
            <a:off x="1555271" y="3367647"/>
            <a:ext cx="1643437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 – 0.8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0.8 – 3.2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3.2 – 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8 – 16.1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16.1 – 32.2 KM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B80CCC-D366-1F6B-981C-7EC961E3594F}"/>
              </a:ext>
            </a:extLst>
          </p:cNvPr>
          <p:cNvSpPr txBox="1"/>
          <p:nvPr/>
        </p:nvSpPr>
        <p:spPr>
          <a:xfrm>
            <a:off x="3381327" y="3367647"/>
            <a:ext cx="1415716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2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4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5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53FEBB0-8930-FB50-C498-B63F10D8B755}"/>
              </a:ext>
            </a:extLst>
          </p:cNvPr>
          <p:cNvCxnSpPr>
            <a:cxnSpLocks/>
          </p:cNvCxnSpPr>
          <p:nvPr/>
        </p:nvCxnSpPr>
        <p:spPr>
          <a:xfrm flipH="1">
            <a:off x="8348769" y="3057802"/>
            <a:ext cx="116018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92DCD306-F6D9-DE66-1377-FFEF1D53EA81}"/>
              </a:ext>
            </a:extLst>
          </p:cNvPr>
          <p:cNvSpPr/>
          <p:nvPr/>
        </p:nvSpPr>
        <p:spPr>
          <a:xfrm>
            <a:off x="7233040" y="2865728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Merge </a:t>
            </a:r>
            <a:r>
              <a:rPr lang="en-US" sz="1125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Rasters</a:t>
            </a:r>
            <a:endParaRPr lang="en-US" sz="1125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6B4CDBC-3D49-8998-A728-DFFBC82D6AD1}"/>
              </a:ext>
            </a:extLst>
          </p:cNvPr>
          <p:cNvCxnSpPr>
            <a:cxnSpLocks/>
          </p:cNvCxnSpPr>
          <p:nvPr/>
        </p:nvCxnSpPr>
        <p:spPr>
          <a:xfrm>
            <a:off x="9508957" y="1631807"/>
            <a:ext cx="0" cy="70711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DCDBC15-91A7-9A03-0425-51005EFEFC3E}"/>
              </a:ext>
            </a:extLst>
          </p:cNvPr>
          <p:cNvSpPr/>
          <p:nvPr/>
        </p:nvSpPr>
        <p:spPr>
          <a:xfrm>
            <a:off x="8981401" y="2338917"/>
            <a:ext cx="1117934" cy="3886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Visual Exposure Raster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152FC1-2DEA-39C9-0CCD-874C45DC81B2}"/>
              </a:ext>
            </a:extLst>
          </p:cNvPr>
          <p:cNvCxnSpPr>
            <a:cxnSpLocks/>
          </p:cNvCxnSpPr>
          <p:nvPr/>
        </p:nvCxnSpPr>
        <p:spPr>
          <a:xfrm>
            <a:off x="9508957" y="2727537"/>
            <a:ext cx="0" cy="330265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3B21E85F-EF17-7C20-BDBA-A9ADD7C9050F}"/>
              </a:ext>
            </a:extLst>
          </p:cNvPr>
          <p:cNvSpPr/>
          <p:nvPr/>
        </p:nvSpPr>
        <p:spPr>
          <a:xfrm>
            <a:off x="4843965" y="287236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Distance Zone Raster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45D865F-2F05-BB04-F43D-A026090B3F64}"/>
              </a:ext>
            </a:extLst>
          </p:cNvPr>
          <p:cNvCxnSpPr>
            <a:cxnSpLocks/>
            <a:endCxn id="48" idx="3"/>
          </p:cNvCxnSpPr>
          <p:nvPr/>
        </p:nvCxnSpPr>
        <p:spPr>
          <a:xfrm flipH="1">
            <a:off x="4500471" y="3060565"/>
            <a:ext cx="334058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AFF6CF3-A8BD-F08E-F0D0-784A279B0A32}"/>
              </a:ext>
            </a:extLst>
          </p:cNvPr>
          <p:cNvCxnSpPr>
            <a:cxnSpLocks/>
            <a:stCxn id="74" idx="3"/>
          </p:cNvCxnSpPr>
          <p:nvPr/>
        </p:nvCxnSpPr>
        <p:spPr>
          <a:xfrm flipV="1">
            <a:off x="5961899" y="3060565"/>
            <a:ext cx="1271141" cy="663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E8142EEE-0916-786B-1229-B9C005FF22CA}"/>
              </a:ext>
            </a:extLst>
          </p:cNvPr>
          <p:cNvSpPr txBox="1"/>
          <p:nvPr/>
        </p:nvSpPr>
        <p:spPr>
          <a:xfrm>
            <a:off x="7192651" y="2479817"/>
            <a:ext cx="142671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Raster Sum (Visual Exposure, Distance Zone)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242BB1B-8414-8C4A-16E5-D69FD4C771F4}"/>
              </a:ext>
            </a:extLst>
          </p:cNvPr>
          <p:cNvGrpSpPr/>
          <p:nvPr/>
        </p:nvGrpSpPr>
        <p:grpSpPr>
          <a:xfrm rot="16200000">
            <a:off x="7645340" y="2763026"/>
            <a:ext cx="257175" cy="1936418"/>
            <a:chOff x="7334655" y="3041154"/>
            <a:chExt cx="817123" cy="1747736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33D0F3F-00AA-FF4E-0ABD-7A72054E20FE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2B8C0B-582D-93B8-D1F4-021136E7C69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EA9C5E4-1CA5-8CCB-74B0-F2EE557AF5D3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D652289-6A02-CC01-1CCB-74E4DFD75328}"/>
              </a:ext>
            </a:extLst>
          </p:cNvPr>
          <p:cNvCxnSpPr>
            <a:cxnSpLocks/>
          </p:cNvCxnSpPr>
          <p:nvPr/>
        </p:nvCxnSpPr>
        <p:spPr>
          <a:xfrm>
            <a:off x="7742012" y="3255401"/>
            <a:ext cx="0" cy="347246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EDF0A71-AA16-91B1-E67E-F1244E4BCD72}"/>
              </a:ext>
            </a:extLst>
          </p:cNvPr>
          <p:cNvSpPr/>
          <p:nvPr/>
        </p:nvSpPr>
        <p:spPr>
          <a:xfrm>
            <a:off x="6267005" y="386215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as per Table 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1405A86-A2F2-76F7-C957-30D2083B7BE1}"/>
              </a:ext>
            </a:extLst>
          </p:cNvPr>
          <p:cNvSpPr/>
          <p:nvPr/>
        </p:nvSpPr>
        <p:spPr>
          <a:xfrm>
            <a:off x="8229155" y="386215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as per Table 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0DE6DD0-4672-7A92-0222-80B225F16FA5}"/>
              </a:ext>
            </a:extLst>
          </p:cNvPr>
          <p:cNvSpPr txBox="1"/>
          <p:nvPr/>
        </p:nvSpPr>
        <p:spPr>
          <a:xfrm>
            <a:off x="6802365" y="3639632"/>
            <a:ext cx="1233423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5912235-A9E8-E342-5436-EEE184BEF852}"/>
              </a:ext>
            </a:extLst>
          </p:cNvPr>
          <p:cNvSpPr txBox="1"/>
          <p:nvPr/>
        </p:nvSpPr>
        <p:spPr>
          <a:xfrm>
            <a:off x="8742137" y="3639380"/>
            <a:ext cx="985665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0BB5B10-4B7A-8F23-6A75-EB9225289001}"/>
              </a:ext>
            </a:extLst>
          </p:cNvPr>
          <p:cNvCxnSpPr>
            <a:cxnSpLocks/>
          </p:cNvCxnSpPr>
          <p:nvPr/>
        </p:nvCxnSpPr>
        <p:spPr>
          <a:xfrm>
            <a:off x="6852015" y="4251828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0E7FDA2-90D4-4800-DDB5-82AD1492FBE5}"/>
              </a:ext>
            </a:extLst>
          </p:cNvPr>
          <p:cNvCxnSpPr>
            <a:cxnSpLocks/>
          </p:cNvCxnSpPr>
          <p:nvPr/>
        </p:nvCxnSpPr>
        <p:spPr>
          <a:xfrm>
            <a:off x="8756594" y="4254293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7C788BDA-0DB5-D958-5628-3AC2692876AF}"/>
              </a:ext>
            </a:extLst>
          </p:cNvPr>
          <p:cNvSpPr/>
          <p:nvPr/>
        </p:nvSpPr>
        <p:spPr>
          <a:xfrm>
            <a:off x="6288049" y="4351556"/>
            <a:ext cx="1170022" cy="5175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Visual Prominence Raster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4475435-F21A-0D62-0583-90A00D2AD3D7}"/>
              </a:ext>
            </a:extLst>
          </p:cNvPr>
          <p:cNvSpPr/>
          <p:nvPr/>
        </p:nvSpPr>
        <p:spPr>
          <a:xfrm>
            <a:off x="8197627" y="4342608"/>
            <a:ext cx="1170022" cy="5265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Meaningful Visibility Raster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63356E3-C89E-308B-6849-B63CED0DA06E}"/>
              </a:ext>
            </a:extLst>
          </p:cNvPr>
          <p:cNvSpPr/>
          <p:nvPr/>
        </p:nvSpPr>
        <p:spPr>
          <a:xfrm>
            <a:off x="6263622" y="5095825"/>
            <a:ext cx="1183581" cy="5200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Cumulative Visual Prominence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5ECB8AD-0A17-78F3-86BD-B0B7B59C27C3}"/>
              </a:ext>
            </a:extLst>
          </p:cNvPr>
          <p:cNvCxnSpPr>
            <a:cxnSpLocks/>
          </p:cNvCxnSpPr>
          <p:nvPr/>
        </p:nvCxnSpPr>
        <p:spPr>
          <a:xfrm>
            <a:off x="6852015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0F82EB75-ED18-BB01-2DB1-C2F9BF24D167}"/>
              </a:ext>
            </a:extLst>
          </p:cNvPr>
          <p:cNvSpPr/>
          <p:nvPr/>
        </p:nvSpPr>
        <p:spPr>
          <a:xfrm>
            <a:off x="8229154" y="5095825"/>
            <a:ext cx="1138495" cy="5132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Cumulative Meaningful Visibility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DF74884-E7BD-40C4-259A-090D56241F3E}"/>
              </a:ext>
            </a:extLst>
          </p:cNvPr>
          <p:cNvGrpSpPr/>
          <p:nvPr/>
        </p:nvGrpSpPr>
        <p:grpSpPr>
          <a:xfrm rot="5400000">
            <a:off x="7747916" y="4786256"/>
            <a:ext cx="257175" cy="1936418"/>
            <a:chOff x="7334655" y="3041154"/>
            <a:chExt cx="817123" cy="1747736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42424A8-F260-0C84-2927-0C8D9C22FD7B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70A49C8-4BAC-851E-2ED7-786172DA545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846647C-3DA5-B43E-9B94-3630E0DA8591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391E903-BB79-DC36-917D-1E95DD576C93}"/>
              </a:ext>
            </a:extLst>
          </p:cNvPr>
          <p:cNvSpPr/>
          <p:nvPr/>
        </p:nvSpPr>
        <p:spPr>
          <a:xfrm>
            <a:off x="7296524" y="622436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 Division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01A2BB4-508E-4811-2853-01E3F3CE4FC0}"/>
              </a:ext>
            </a:extLst>
          </p:cNvPr>
          <p:cNvCxnSpPr>
            <a:cxnSpLocks/>
          </p:cNvCxnSpPr>
          <p:nvPr/>
        </p:nvCxnSpPr>
        <p:spPr>
          <a:xfrm>
            <a:off x="7811475" y="5883053"/>
            <a:ext cx="0" cy="328957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CC26952-1C85-8BE9-EC49-4532D27B23C4}"/>
              </a:ext>
            </a:extLst>
          </p:cNvPr>
          <p:cNvCxnSpPr>
            <a:cxnSpLocks/>
          </p:cNvCxnSpPr>
          <p:nvPr/>
        </p:nvCxnSpPr>
        <p:spPr>
          <a:xfrm>
            <a:off x="8782638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52C6682-0ADA-B2F7-C92E-5F6B28A940BA}"/>
              </a:ext>
            </a:extLst>
          </p:cNvPr>
          <p:cNvCxnSpPr>
            <a:cxnSpLocks/>
          </p:cNvCxnSpPr>
          <p:nvPr/>
        </p:nvCxnSpPr>
        <p:spPr>
          <a:xfrm>
            <a:off x="5135739" y="6436333"/>
            <a:ext cx="2176979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B86E466-744D-BD24-B62B-3E90BB152455}"/>
              </a:ext>
            </a:extLst>
          </p:cNvPr>
          <p:cNvCxnSpPr>
            <a:cxnSpLocks/>
          </p:cNvCxnSpPr>
          <p:nvPr/>
        </p:nvCxnSpPr>
        <p:spPr>
          <a:xfrm flipV="1">
            <a:off x="5135739" y="4901997"/>
            <a:ext cx="0" cy="1534336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643D44F-A09C-3720-08E4-3FC2D9849711}"/>
              </a:ext>
            </a:extLst>
          </p:cNvPr>
          <p:cNvCxnSpPr>
            <a:cxnSpLocks/>
          </p:cNvCxnSpPr>
          <p:nvPr/>
        </p:nvCxnSpPr>
        <p:spPr>
          <a:xfrm flipH="1">
            <a:off x="1295401" y="1185194"/>
            <a:ext cx="14418" cy="3515405"/>
          </a:xfrm>
          <a:prstGeom prst="line">
            <a:avLst/>
          </a:prstGeom>
          <a:ln>
            <a:tailEnd type="non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D8E37A9-C584-697A-D2C7-56E0A65498FE}"/>
              </a:ext>
            </a:extLst>
          </p:cNvPr>
          <p:cNvCxnSpPr>
            <a:cxnSpLocks/>
          </p:cNvCxnSpPr>
          <p:nvPr/>
        </p:nvCxnSpPr>
        <p:spPr>
          <a:xfrm flipV="1">
            <a:off x="1287946" y="4675666"/>
            <a:ext cx="1567550" cy="1435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4C4FD5F-A419-BAE8-AAFC-30F38083E2F5}"/>
              </a:ext>
            </a:extLst>
          </p:cNvPr>
          <p:cNvSpPr/>
          <p:nvPr/>
        </p:nvSpPr>
        <p:spPr>
          <a:xfrm>
            <a:off x="2855496" y="4495189"/>
            <a:ext cx="1117934" cy="389673"/>
          </a:xfrm>
          <a:prstGeom prst="rect">
            <a:avLst/>
          </a:prstGeom>
          <a:solidFill>
            <a:srgbClr val="0B5E9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/>
              <a:t>Raster Value Extraction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6532AC9-5595-C64D-1106-D137DA4D9A2E}"/>
              </a:ext>
            </a:extLst>
          </p:cNvPr>
          <p:cNvCxnSpPr>
            <a:cxnSpLocks/>
          </p:cNvCxnSpPr>
          <p:nvPr/>
        </p:nvCxnSpPr>
        <p:spPr>
          <a:xfrm flipV="1">
            <a:off x="3980095" y="4675666"/>
            <a:ext cx="854434" cy="14359"/>
          </a:xfrm>
          <a:prstGeom prst="line">
            <a:avLst/>
          </a:prstGeom>
          <a:ln>
            <a:headEnd type="triangle" w="lg" len="lg"/>
            <a:tailEnd type="non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6CC78E2-C374-959D-D880-6C8EE26B3118}"/>
              </a:ext>
            </a:extLst>
          </p:cNvPr>
          <p:cNvCxnSpPr>
            <a:cxnSpLocks/>
          </p:cNvCxnSpPr>
          <p:nvPr/>
        </p:nvCxnSpPr>
        <p:spPr>
          <a:xfrm>
            <a:off x="3381327" y="4901997"/>
            <a:ext cx="0" cy="554471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A8C42005-2B72-B492-6451-E6316E642657}"/>
              </a:ext>
            </a:extLst>
          </p:cNvPr>
          <p:cNvSpPr txBox="1"/>
          <p:nvPr/>
        </p:nvSpPr>
        <p:spPr>
          <a:xfrm>
            <a:off x="1678559" y="4473614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rgbClr val="92D050"/>
                </a:solidFill>
              </a:rPr>
              <a:t>Final Step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A25772A9-D0D0-B277-0689-4B1AED5B8936}"/>
              </a:ext>
            </a:extLst>
          </p:cNvPr>
          <p:cNvSpPr/>
          <p:nvPr/>
        </p:nvSpPr>
        <p:spPr>
          <a:xfrm>
            <a:off x="2826914" y="5456468"/>
            <a:ext cx="1170022" cy="5959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Turbine Visual Prominence Bubble Plot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EDDCB7-3F3A-FB6A-9B27-66279FFF5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85" y="1915424"/>
            <a:ext cx="865197" cy="9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D66D740-781B-9E23-AF27-893788F3B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486" y="1587894"/>
            <a:ext cx="1765225" cy="150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D59AA3D-067D-30A9-DFFB-E16EC5999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97" y="4927673"/>
            <a:ext cx="1782760" cy="128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EA126B-3975-38B6-4724-496F77EB4987}"/>
              </a:ext>
            </a:extLst>
          </p:cNvPr>
          <p:cNvSpPr txBox="1"/>
          <p:nvPr/>
        </p:nvSpPr>
        <p:spPr>
          <a:xfrm>
            <a:off x="3443808" y="5157856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Geopandas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FEF67-08BD-C315-20DF-B1C67BA5D233}"/>
              </a:ext>
            </a:extLst>
          </p:cNvPr>
          <p:cNvSpPr txBox="1"/>
          <p:nvPr/>
        </p:nvSpPr>
        <p:spPr>
          <a:xfrm>
            <a:off x="2943770" y="1830452"/>
            <a:ext cx="660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0E158F-FADC-A277-937B-6FA8C6512599}"/>
              </a:ext>
            </a:extLst>
          </p:cNvPr>
          <p:cNvSpPr txBox="1"/>
          <p:nvPr/>
        </p:nvSpPr>
        <p:spPr>
          <a:xfrm>
            <a:off x="2145189" y="2609338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Shapely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C289BE-1BD1-4E1E-5D6B-C37BA27BF63E}"/>
              </a:ext>
            </a:extLst>
          </p:cNvPr>
          <p:cNvSpPr txBox="1"/>
          <p:nvPr/>
        </p:nvSpPr>
        <p:spPr>
          <a:xfrm>
            <a:off x="3603903" y="2621891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88A88-80A9-4125-8A22-384D6DD9311C}"/>
              </a:ext>
            </a:extLst>
          </p:cNvPr>
          <p:cNvSpPr txBox="1"/>
          <p:nvPr/>
        </p:nvSpPr>
        <p:spPr>
          <a:xfrm>
            <a:off x="4628850" y="495469"/>
            <a:ext cx="1294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GDAL, Geopandas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886C5-2362-5B20-C7D0-A225D333FE21}"/>
              </a:ext>
            </a:extLst>
          </p:cNvPr>
          <p:cNvSpPr txBox="1"/>
          <p:nvPr/>
        </p:nvSpPr>
        <p:spPr>
          <a:xfrm>
            <a:off x="9089570" y="358434"/>
            <a:ext cx="7427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0F999E-DD72-75F9-CB82-E25CFEA44804}"/>
              </a:ext>
            </a:extLst>
          </p:cNvPr>
          <p:cNvSpPr txBox="1"/>
          <p:nvPr/>
        </p:nvSpPr>
        <p:spPr>
          <a:xfrm>
            <a:off x="7471894" y="2216047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Rioxarray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118C1F-17DB-CB19-4405-381491326308}"/>
              </a:ext>
            </a:extLst>
          </p:cNvPr>
          <p:cNvSpPr txBox="1"/>
          <p:nvPr/>
        </p:nvSpPr>
        <p:spPr>
          <a:xfrm>
            <a:off x="7412747" y="4816514"/>
            <a:ext cx="767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err="1"/>
              <a:t>Rioxarray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2D51E5-815A-33F3-3CAA-E78FCF29E5C4}"/>
              </a:ext>
            </a:extLst>
          </p:cNvPr>
          <p:cNvSpPr txBox="1"/>
          <p:nvPr/>
        </p:nvSpPr>
        <p:spPr>
          <a:xfrm>
            <a:off x="7429787" y="5369793"/>
            <a:ext cx="767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3A44D9-1C9A-CF0F-919C-9AFC12D13CD8}"/>
              </a:ext>
            </a:extLst>
          </p:cNvPr>
          <p:cNvSpPr txBox="1"/>
          <p:nvPr/>
        </p:nvSpPr>
        <p:spPr>
          <a:xfrm>
            <a:off x="7467457" y="3976474"/>
            <a:ext cx="6884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FD7322-6DAB-A783-E3C9-4575CD7787F8}"/>
              </a:ext>
            </a:extLst>
          </p:cNvPr>
          <p:cNvSpPr txBox="1"/>
          <p:nvPr/>
        </p:nvSpPr>
        <p:spPr>
          <a:xfrm>
            <a:off x="2771431" y="4123142"/>
            <a:ext cx="18033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/>
              <a:t>Geopandas, Rasterio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2507F9-877B-FED7-4A24-599FA03A4583}"/>
              </a:ext>
            </a:extLst>
          </p:cNvPr>
          <p:cNvSpPr txBox="1"/>
          <p:nvPr/>
        </p:nvSpPr>
        <p:spPr>
          <a:xfrm>
            <a:off x="4735150" y="4070013"/>
            <a:ext cx="1082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3F17F7F-484A-B098-1B7F-774507FA5740}"/>
              </a:ext>
            </a:extLst>
          </p:cNvPr>
          <p:cNvSpPr txBox="1"/>
          <p:nvPr/>
        </p:nvSpPr>
        <p:spPr>
          <a:xfrm>
            <a:off x="2833669" y="646938"/>
            <a:ext cx="898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Geopandas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7F75FA-D8E2-E280-31F0-C7A4DA8935BC}"/>
              </a:ext>
            </a:extLst>
          </p:cNvPr>
          <p:cNvSpPr/>
          <p:nvPr/>
        </p:nvSpPr>
        <p:spPr>
          <a:xfrm>
            <a:off x="7312718" y="1242134"/>
            <a:ext cx="1426710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Relative Viewsheds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71B0EC-DB14-2BB6-8613-F601D2670642}"/>
              </a:ext>
            </a:extLst>
          </p:cNvPr>
          <p:cNvSpPr/>
          <p:nvPr/>
        </p:nvSpPr>
        <p:spPr>
          <a:xfrm>
            <a:off x="2720308" y="944928"/>
            <a:ext cx="1161136" cy="3618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Wind Turbine Locations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D46ACA6-6C91-D8C2-1698-3C7159B0558C}"/>
              </a:ext>
            </a:extLst>
          </p:cNvPr>
          <p:cNvSpPr/>
          <p:nvPr/>
        </p:nvSpPr>
        <p:spPr>
          <a:xfrm>
            <a:off x="4550728" y="4342609"/>
            <a:ext cx="1170022" cy="5362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Mean Visual Prominence Raster</a:t>
            </a: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2901D0C7-9A41-7BDC-72E6-D19514CBA07E}"/>
              </a:ext>
            </a:extLst>
          </p:cNvPr>
          <p:cNvSpPr txBox="1">
            <a:spLocks/>
          </p:cNvSpPr>
          <p:nvPr/>
        </p:nvSpPr>
        <p:spPr>
          <a:xfrm>
            <a:off x="-307885" y="1546"/>
            <a:ext cx="3480411" cy="696448"/>
          </a:xfrm>
          <a:prstGeom prst="rect">
            <a:avLst/>
          </a:prstGeom>
        </p:spPr>
        <p:txBody>
          <a:bodyPr vert="horz" lIns="0" tIns="45720" rIns="0" bIns="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sz="3400" dirty="0">
                <a:solidFill>
                  <a:schemeClr val="bg1"/>
                </a:solidFill>
              </a:rPr>
              <a:t>GIS Workflow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FCA448F-3656-1B49-DC34-765003995FC1}"/>
              </a:ext>
            </a:extLst>
          </p:cNvPr>
          <p:cNvCxnSpPr/>
          <p:nvPr/>
        </p:nvCxnSpPr>
        <p:spPr>
          <a:xfrm>
            <a:off x="288014" y="824370"/>
            <a:ext cx="4572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B08FE1D-06F3-7C03-E5A9-966002873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494944"/>
            <a:ext cx="6700085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43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1F19408-1E83-0FFE-6B4F-A1F9833F7E91}"/>
              </a:ext>
            </a:extLst>
          </p:cNvPr>
          <p:cNvGrpSpPr/>
          <p:nvPr/>
        </p:nvGrpSpPr>
        <p:grpSpPr>
          <a:xfrm>
            <a:off x="3881444" y="1163887"/>
            <a:ext cx="255351" cy="546168"/>
            <a:chOff x="7334655" y="3041154"/>
            <a:chExt cx="817123" cy="174773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CA9C3BE-657F-2AD1-F2E4-18370BFB5F14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2D9D8C6-6260-0E73-C931-B12CB76994C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02C3633-30E5-9309-D074-3A9CD4716B02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6E65A00-1AE8-A836-C98D-0E0E6AE51654}"/>
              </a:ext>
            </a:extLst>
          </p:cNvPr>
          <p:cNvSpPr/>
          <p:nvPr/>
        </p:nvSpPr>
        <p:spPr>
          <a:xfrm>
            <a:off x="2720307" y="1487802"/>
            <a:ext cx="1161136" cy="3486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Digital Elevation Model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79EEE1-30F3-80E2-D03A-17A61475A6F1}"/>
              </a:ext>
            </a:extLst>
          </p:cNvPr>
          <p:cNvCxnSpPr>
            <a:cxnSpLocks/>
          </p:cNvCxnSpPr>
          <p:nvPr/>
        </p:nvCxnSpPr>
        <p:spPr>
          <a:xfrm>
            <a:off x="4136795" y="1425458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DC3674E-F5E9-1C22-72FE-283411A31FAE}"/>
              </a:ext>
            </a:extLst>
          </p:cNvPr>
          <p:cNvSpPr/>
          <p:nvPr/>
        </p:nvSpPr>
        <p:spPr>
          <a:xfrm>
            <a:off x="4615321" y="1230621"/>
            <a:ext cx="1229079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Compute Relative Viewsheds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16507E-63D8-9A6F-C4E4-089A29C4C955}"/>
              </a:ext>
            </a:extLst>
          </p:cNvPr>
          <p:cNvGrpSpPr/>
          <p:nvPr/>
        </p:nvGrpSpPr>
        <p:grpSpPr>
          <a:xfrm>
            <a:off x="6211783" y="815339"/>
            <a:ext cx="828675" cy="1243263"/>
            <a:chOff x="13942347" y="1404329"/>
            <a:chExt cx="2651760" cy="39784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DAABEEC-9439-9238-7D5A-702EE206268B}"/>
                </a:ext>
              </a:extLst>
            </p:cNvPr>
            <p:cNvSpPr/>
            <p:nvPr/>
          </p:nvSpPr>
          <p:spPr>
            <a:xfrm>
              <a:off x="13942347" y="1404329"/>
              <a:ext cx="2651760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Blade End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D030C39-6F3D-48BF-F71D-05158358979E}"/>
                </a:ext>
              </a:extLst>
            </p:cNvPr>
            <p:cNvSpPr/>
            <p:nvPr/>
          </p:nvSpPr>
          <p:spPr>
            <a:xfrm>
              <a:off x="13942347" y="2989340"/>
              <a:ext cx="2651760" cy="8694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Hub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2ACA013-30EE-A137-D153-4C36817F641C}"/>
                </a:ext>
              </a:extLst>
            </p:cNvPr>
            <p:cNvSpPr/>
            <p:nvPr/>
          </p:nvSpPr>
          <p:spPr>
            <a:xfrm>
              <a:off x="13942347" y="4267422"/>
              <a:ext cx="2651760" cy="11153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Rotor Sweep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DDEA8F2-495A-F5AC-49D7-520BBE1D3AC0}"/>
              </a:ext>
            </a:extLst>
          </p:cNvPr>
          <p:cNvSpPr txBox="1"/>
          <p:nvPr/>
        </p:nvSpPr>
        <p:spPr>
          <a:xfrm>
            <a:off x="4615322" y="886706"/>
            <a:ext cx="1328487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b="0" dirty="0"/>
              <a:t>Create for each location separately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0D2D6DB-FC12-C55C-2CA7-9D5AA72D3B89}"/>
              </a:ext>
            </a:extLst>
          </p:cNvPr>
          <p:cNvGrpSpPr/>
          <p:nvPr/>
        </p:nvGrpSpPr>
        <p:grpSpPr>
          <a:xfrm>
            <a:off x="5844398" y="994132"/>
            <a:ext cx="313063" cy="1043756"/>
            <a:chOff x="13596513" y="1697202"/>
            <a:chExt cx="1001802" cy="334001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C5BCFDD-C211-0502-4C81-D3B6204CB264}"/>
                </a:ext>
              </a:extLst>
            </p:cNvPr>
            <p:cNvCxnSpPr>
              <a:cxnSpLocks/>
            </p:cNvCxnSpPr>
            <p:nvPr/>
          </p:nvCxnSpPr>
          <p:spPr>
            <a:xfrm>
              <a:off x="13596513" y="3192380"/>
              <a:ext cx="328035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54BE10-2529-AAEB-C33F-E8008AEB4707}"/>
                </a:ext>
              </a:extLst>
            </p:cNvPr>
            <p:cNvCxnSpPr/>
            <p:nvPr/>
          </p:nvCxnSpPr>
          <p:spPr>
            <a:xfrm>
              <a:off x="13924547" y="1697202"/>
              <a:ext cx="0" cy="3340019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DAEBAB-50F3-EC14-7240-5F223A114274}"/>
                </a:ext>
              </a:extLst>
            </p:cNvPr>
            <p:cNvCxnSpPr/>
            <p:nvPr/>
          </p:nvCxnSpPr>
          <p:spPr>
            <a:xfrm>
              <a:off x="13924547" y="1697202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B2034BC-D08B-014A-9C29-6272AAF0ED56}"/>
                </a:ext>
              </a:extLst>
            </p:cNvPr>
            <p:cNvCxnSpPr/>
            <p:nvPr/>
          </p:nvCxnSpPr>
          <p:spPr>
            <a:xfrm>
              <a:off x="13924547" y="3192379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5C5603-9184-C308-ECD2-218AD0430B7F}"/>
                </a:ext>
              </a:extLst>
            </p:cNvPr>
            <p:cNvCxnSpPr/>
            <p:nvPr/>
          </p:nvCxnSpPr>
          <p:spPr>
            <a:xfrm>
              <a:off x="13917084" y="5037221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1" name="Right Brace 30">
            <a:extLst>
              <a:ext uri="{FF2B5EF4-FFF2-40B4-BE49-F238E27FC236}">
                <a16:creationId xmlns:a16="http://schemas.microsoft.com/office/drawing/2014/main" id="{84BEA15A-B461-9F5F-7BA6-DAE265CCFB98}"/>
              </a:ext>
            </a:extLst>
          </p:cNvPr>
          <p:cNvSpPr/>
          <p:nvPr/>
        </p:nvSpPr>
        <p:spPr>
          <a:xfrm>
            <a:off x="7097113" y="803826"/>
            <a:ext cx="149565" cy="1244663"/>
          </a:xfrm>
          <a:prstGeom prst="rightBrace">
            <a:avLst>
              <a:gd name="adj1" fmla="val 8333"/>
              <a:gd name="adj2" fmla="val 50466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563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1D15F7-7EAF-80FD-77A9-B48380B06E42}"/>
              </a:ext>
            </a:extLst>
          </p:cNvPr>
          <p:cNvCxnSpPr>
            <a:cxnSpLocks/>
          </p:cNvCxnSpPr>
          <p:nvPr/>
        </p:nvCxnSpPr>
        <p:spPr>
          <a:xfrm>
            <a:off x="8513053" y="1449503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0D1B267-7DF9-1D14-1C63-BBC5AA4B652F}"/>
              </a:ext>
            </a:extLst>
          </p:cNvPr>
          <p:cNvSpPr/>
          <p:nvPr/>
        </p:nvSpPr>
        <p:spPr>
          <a:xfrm>
            <a:off x="8991580" y="1242134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Merge Relative Viewsheds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511AE8-6108-64FB-04B1-5DDFBAD3F9FB}"/>
              </a:ext>
            </a:extLst>
          </p:cNvPr>
          <p:cNvSpPr txBox="1"/>
          <p:nvPr/>
        </p:nvSpPr>
        <p:spPr>
          <a:xfrm>
            <a:off x="8991580" y="654619"/>
            <a:ext cx="11179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b="0" dirty="0"/>
              <a:t>Store maximum in each pixel and calculate for each wind turbine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BDA5C1-9AD5-A0AF-1CD0-F0FA4E936DB1}"/>
              </a:ext>
            </a:extLst>
          </p:cNvPr>
          <p:cNvSpPr txBox="1"/>
          <p:nvPr/>
        </p:nvSpPr>
        <p:spPr>
          <a:xfrm>
            <a:off x="7568014" y="1710055"/>
            <a:ext cx="1140801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6EB628-C365-2532-6BCB-0EB91BFCEF88}"/>
              </a:ext>
            </a:extLst>
          </p:cNvPr>
          <p:cNvSpPr txBox="1"/>
          <p:nvPr/>
        </p:nvSpPr>
        <p:spPr>
          <a:xfrm>
            <a:off x="7467457" y="650140"/>
            <a:ext cx="1226539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Blade End  [255:10]</a:t>
            </a:r>
          </a:p>
          <a:p>
            <a:r>
              <a:rPr lang="en-US" dirty="0"/>
              <a:t>Hub [255:20]</a:t>
            </a:r>
          </a:p>
          <a:p>
            <a:r>
              <a:rPr lang="en-US" dirty="0"/>
              <a:t>Rotor Sweep [255:30]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42EAE98-E4E4-6BD7-1511-19BEB3543D9B}"/>
              </a:ext>
            </a:extLst>
          </p:cNvPr>
          <p:cNvSpPr txBox="1"/>
          <p:nvPr/>
        </p:nvSpPr>
        <p:spPr>
          <a:xfrm>
            <a:off x="6105563" y="413464"/>
            <a:ext cx="142930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0 –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No Visibility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255 –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Complete Visibility</a:t>
            </a:r>
            <a:endParaRPr lang="en-US" sz="875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6A42892-DD65-4C8C-867A-71B1D8B184FD}"/>
              </a:ext>
            </a:extLst>
          </p:cNvPr>
          <p:cNvCxnSpPr>
            <a:cxnSpLocks/>
          </p:cNvCxnSpPr>
          <p:nvPr/>
        </p:nvCxnSpPr>
        <p:spPr>
          <a:xfrm>
            <a:off x="1298125" y="1174620"/>
            <a:ext cx="1643438" cy="0"/>
          </a:xfrm>
          <a:prstGeom prst="line">
            <a:avLst/>
          </a:prstGeom>
          <a:ln w="127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6A36958-AABF-EB7A-EB89-C4169C2C263C}"/>
              </a:ext>
            </a:extLst>
          </p:cNvPr>
          <p:cNvCxnSpPr>
            <a:cxnSpLocks/>
          </p:cNvCxnSpPr>
          <p:nvPr/>
        </p:nvCxnSpPr>
        <p:spPr>
          <a:xfrm>
            <a:off x="2083312" y="1174620"/>
            <a:ext cx="0" cy="1709325"/>
          </a:xfrm>
          <a:prstGeom prst="line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67B8211C-0D56-5087-7A10-9EE522A8158C}"/>
              </a:ext>
            </a:extLst>
          </p:cNvPr>
          <p:cNvSpPr/>
          <p:nvPr/>
        </p:nvSpPr>
        <p:spPr>
          <a:xfrm>
            <a:off x="1595243" y="2901065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Compute Multi Ring Buffer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58D4F3-3626-0072-2D49-4E4533D2E27B}"/>
              </a:ext>
            </a:extLst>
          </p:cNvPr>
          <p:cNvSpPr txBox="1"/>
          <p:nvPr/>
        </p:nvSpPr>
        <p:spPr>
          <a:xfrm>
            <a:off x="2147466" y="2071692"/>
            <a:ext cx="6644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Create for each location separately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8F96C0-F171-EDB8-ECD5-AE625B329A53}"/>
              </a:ext>
            </a:extLst>
          </p:cNvPr>
          <p:cNvCxnSpPr>
            <a:cxnSpLocks/>
          </p:cNvCxnSpPr>
          <p:nvPr/>
        </p:nvCxnSpPr>
        <p:spPr>
          <a:xfrm>
            <a:off x="2713177" y="3095902"/>
            <a:ext cx="66815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842767E-B40A-2CF1-EC28-DCFC32A0A9B5}"/>
              </a:ext>
            </a:extLst>
          </p:cNvPr>
          <p:cNvSpPr/>
          <p:nvPr/>
        </p:nvSpPr>
        <p:spPr>
          <a:xfrm>
            <a:off x="3382537" y="2865728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Rasterize Multi Ring Buffer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CB92C4-4D89-5E7F-ACC2-252530FD52F7}"/>
              </a:ext>
            </a:extLst>
          </p:cNvPr>
          <p:cNvSpPr txBox="1"/>
          <p:nvPr/>
        </p:nvSpPr>
        <p:spPr>
          <a:xfrm>
            <a:off x="1555271" y="3367647"/>
            <a:ext cx="1643437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 – 0.8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0.8 – 3.2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3.2 – 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8 – 16.1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16.1 – 32.2 KM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B80CCC-D366-1F6B-981C-7EC961E3594F}"/>
              </a:ext>
            </a:extLst>
          </p:cNvPr>
          <p:cNvSpPr txBox="1"/>
          <p:nvPr/>
        </p:nvSpPr>
        <p:spPr>
          <a:xfrm>
            <a:off x="3381327" y="3367647"/>
            <a:ext cx="1415716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2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4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5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53FEBB0-8930-FB50-C498-B63F10D8B755}"/>
              </a:ext>
            </a:extLst>
          </p:cNvPr>
          <p:cNvCxnSpPr>
            <a:cxnSpLocks/>
          </p:cNvCxnSpPr>
          <p:nvPr/>
        </p:nvCxnSpPr>
        <p:spPr>
          <a:xfrm flipH="1">
            <a:off x="8348769" y="3057802"/>
            <a:ext cx="116018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92DCD306-F6D9-DE66-1377-FFEF1D53EA81}"/>
              </a:ext>
            </a:extLst>
          </p:cNvPr>
          <p:cNvSpPr/>
          <p:nvPr/>
        </p:nvSpPr>
        <p:spPr>
          <a:xfrm>
            <a:off x="7233040" y="2865728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Merge </a:t>
            </a:r>
            <a:r>
              <a:rPr lang="en-US" sz="1125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Rasters</a:t>
            </a:r>
            <a:endParaRPr lang="en-US" sz="1125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6B4CDBC-3D49-8998-A728-DFFBC82D6AD1}"/>
              </a:ext>
            </a:extLst>
          </p:cNvPr>
          <p:cNvCxnSpPr>
            <a:cxnSpLocks/>
          </p:cNvCxnSpPr>
          <p:nvPr/>
        </p:nvCxnSpPr>
        <p:spPr>
          <a:xfrm>
            <a:off x="9508957" y="1631807"/>
            <a:ext cx="0" cy="70711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DCDBC15-91A7-9A03-0425-51005EFEFC3E}"/>
              </a:ext>
            </a:extLst>
          </p:cNvPr>
          <p:cNvSpPr/>
          <p:nvPr/>
        </p:nvSpPr>
        <p:spPr>
          <a:xfrm>
            <a:off x="8981401" y="2338917"/>
            <a:ext cx="1117934" cy="3886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Visual Exposure Raster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152FC1-2DEA-39C9-0CCD-874C45DC81B2}"/>
              </a:ext>
            </a:extLst>
          </p:cNvPr>
          <p:cNvCxnSpPr>
            <a:cxnSpLocks/>
          </p:cNvCxnSpPr>
          <p:nvPr/>
        </p:nvCxnSpPr>
        <p:spPr>
          <a:xfrm>
            <a:off x="9508957" y="2727537"/>
            <a:ext cx="0" cy="330265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3B21E85F-EF17-7C20-BDBA-A9ADD7C9050F}"/>
              </a:ext>
            </a:extLst>
          </p:cNvPr>
          <p:cNvSpPr/>
          <p:nvPr/>
        </p:nvSpPr>
        <p:spPr>
          <a:xfrm>
            <a:off x="4843965" y="287236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Distance Zone Raster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45D865F-2F05-BB04-F43D-A026090B3F64}"/>
              </a:ext>
            </a:extLst>
          </p:cNvPr>
          <p:cNvCxnSpPr>
            <a:cxnSpLocks/>
            <a:endCxn id="48" idx="3"/>
          </p:cNvCxnSpPr>
          <p:nvPr/>
        </p:nvCxnSpPr>
        <p:spPr>
          <a:xfrm flipH="1">
            <a:off x="4500471" y="3060565"/>
            <a:ext cx="334058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AFF6CF3-A8BD-F08E-F0D0-784A279B0A32}"/>
              </a:ext>
            </a:extLst>
          </p:cNvPr>
          <p:cNvCxnSpPr>
            <a:cxnSpLocks/>
            <a:stCxn id="74" idx="3"/>
          </p:cNvCxnSpPr>
          <p:nvPr/>
        </p:nvCxnSpPr>
        <p:spPr>
          <a:xfrm flipV="1">
            <a:off x="5961899" y="3060565"/>
            <a:ext cx="1271141" cy="663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E8142EEE-0916-786B-1229-B9C005FF22CA}"/>
              </a:ext>
            </a:extLst>
          </p:cNvPr>
          <p:cNvSpPr txBox="1"/>
          <p:nvPr/>
        </p:nvSpPr>
        <p:spPr>
          <a:xfrm>
            <a:off x="7192651" y="2479817"/>
            <a:ext cx="142671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Raster Sum (Visual Exposure, Distance Zone)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242BB1B-8414-8C4A-16E5-D69FD4C771F4}"/>
              </a:ext>
            </a:extLst>
          </p:cNvPr>
          <p:cNvGrpSpPr/>
          <p:nvPr/>
        </p:nvGrpSpPr>
        <p:grpSpPr>
          <a:xfrm rot="16200000">
            <a:off x="7645340" y="2763026"/>
            <a:ext cx="257175" cy="1936418"/>
            <a:chOff x="7334655" y="3041154"/>
            <a:chExt cx="817123" cy="1747736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33D0F3F-00AA-FF4E-0ABD-7A72054E20FE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2B8C0B-582D-93B8-D1F4-021136E7C69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EA9C5E4-1CA5-8CCB-74B0-F2EE557AF5D3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D652289-6A02-CC01-1CCB-74E4DFD75328}"/>
              </a:ext>
            </a:extLst>
          </p:cNvPr>
          <p:cNvCxnSpPr>
            <a:cxnSpLocks/>
          </p:cNvCxnSpPr>
          <p:nvPr/>
        </p:nvCxnSpPr>
        <p:spPr>
          <a:xfrm>
            <a:off x="7742012" y="3255401"/>
            <a:ext cx="0" cy="347246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EDF0A71-AA16-91B1-E67E-F1244E4BCD72}"/>
              </a:ext>
            </a:extLst>
          </p:cNvPr>
          <p:cNvSpPr/>
          <p:nvPr/>
        </p:nvSpPr>
        <p:spPr>
          <a:xfrm>
            <a:off x="6267005" y="386215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as per Table 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1405A86-A2F2-76F7-C957-30D2083B7BE1}"/>
              </a:ext>
            </a:extLst>
          </p:cNvPr>
          <p:cNvSpPr/>
          <p:nvPr/>
        </p:nvSpPr>
        <p:spPr>
          <a:xfrm>
            <a:off x="8229155" y="386215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as per Table 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0DE6DD0-4672-7A92-0222-80B225F16FA5}"/>
              </a:ext>
            </a:extLst>
          </p:cNvPr>
          <p:cNvSpPr txBox="1"/>
          <p:nvPr/>
        </p:nvSpPr>
        <p:spPr>
          <a:xfrm>
            <a:off x="6802365" y="3639632"/>
            <a:ext cx="1233423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5912235-A9E8-E342-5436-EEE184BEF852}"/>
              </a:ext>
            </a:extLst>
          </p:cNvPr>
          <p:cNvSpPr txBox="1"/>
          <p:nvPr/>
        </p:nvSpPr>
        <p:spPr>
          <a:xfrm>
            <a:off x="8742137" y="3639380"/>
            <a:ext cx="985665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0BB5B10-4B7A-8F23-6A75-EB9225289001}"/>
              </a:ext>
            </a:extLst>
          </p:cNvPr>
          <p:cNvCxnSpPr>
            <a:cxnSpLocks/>
          </p:cNvCxnSpPr>
          <p:nvPr/>
        </p:nvCxnSpPr>
        <p:spPr>
          <a:xfrm>
            <a:off x="6852015" y="4251828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0E7FDA2-90D4-4800-DDB5-82AD1492FBE5}"/>
              </a:ext>
            </a:extLst>
          </p:cNvPr>
          <p:cNvCxnSpPr>
            <a:cxnSpLocks/>
          </p:cNvCxnSpPr>
          <p:nvPr/>
        </p:nvCxnSpPr>
        <p:spPr>
          <a:xfrm>
            <a:off x="8756594" y="4254293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7C788BDA-0DB5-D958-5628-3AC2692876AF}"/>
              </a:ext>
            </a:extLst>
          </p:cNvPr>
          <p:cNvSpPr/>
          <p:nvPr/>
        </p:nvSpPr>
        <p:spPr>
          <a:xfrm>
            <a:off x="6288049" y="4351556"/>
            <a:ext cx="1170022" cy="5175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Visual Prominence Raster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4475435-F21A-0D62-0583-90A00D2AD3D7}"/>
              </a:ext>
            </a:extLst>
          </p:cNvPr>
          <p:cNvSpPr/>
          <p:nvPr/>
        </p:nvSpPr>
        <p:spPr>
          <a:xfrm>
            <a:off x="8197627" y="4342608"/>
            <a:ext cx="1170022" cy="5265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Meaningful Visibility Raster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63356E3-C89E-308B-6849-B63CED0DA06E}"/>
              </a:ext>
            </a:extLst>
          </p:cNvPr>
          <p:cNvSpPr/>
          <p:nvPr/>
        </p:nvSpPr>
        <p:spPr>
          <a:xfrm>
            <a:off x="6263622" y="5095825"/>
            <a:ext cx="1183581" cy="5200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Cumulative Visual Prominence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5ECB8AD-0A17-78F3-86BD-B0B7B59C27C3}"/>
              </a:ext>
            </a:extLst>
          </p:cNvPr>
          <p:cNvCxnSpPr>
            <a:cxnSpLocks/>
          </p:cNvCxnSpPr>
          <p:nvPr/>
        </p:nvCxnSpPr>
        <p:spPr>
          <a:xfrm>
            <a:off x="6852015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0F82EB75-ED18-BB01-2DB1-C2F9BF24D167}"/>
              </a:ext>
            </a:extLst>
          </p:cNvPr>
          <p:cNvSpPr/>
          <p:nvPr/>
        </p:nvSpPr>
        <p:spPr>
          <a:xfrm>
            <a:off x="8229154" y="5095825"/>
            <a:ext cx="1138495" cy="5132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Cumulative Meaningful Visibility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DF74884-E7BD-40C4-259A-090D56241F3E}"/>
              </a:ext>
            </a:extLst>
          </p:cNvPr>
          <p:cNvGrpSpPr/>
          <p:nvPr/>
        </p:nvGrpSpPr>
        <p:grpSpPr>
          <a:xfrm rot="5400000">
            <a:off x="7747916" y="4786256"/>
            <a:ext cx="257175" cy="1936418"/>
            <a:chOff x="7334655" y="3041154"/>
            <a:chExt cx="817123" cy="1747736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42424A8-F260-0C84-2927-0C8D9C22FD7B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70A49C8-4BAC-851E-2ED7-786172DA545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846647C-3DA5-B43E-9B94-3630E0DA8591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391E903-BB79-DC36-917D-1E95DD576C93}"/>
              </a:ext>
            </a:extLst>
          </p:cNvPr>
          <p:cNvSpPr/>
          <p:nvPr/>
        </p:nvSpPr>
        <p:spPr>
          <a:xfrm>
            <a:off x="7296524" y="622436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 Division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01A2BB4-508E-4811-2853-01E3F3CE4FC0}"/>
              </a:ext>
            </a:extLst>
          </p:cNvPr>
          <p:cNvCxnSpPr>
            <a:cxnSpLocks/>
          </p:cNvCxnSpPr>
          <p:nvPr/>
        </p:nvCxnSpPr>
        <p:spPr>
          <a:xfrm>
            <a:off x="7811475" y="5883053"/>
            <a:ext cx="0" cy="328957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CC26952-1C85-8BE9-EC49-4532D27B23C4}"/>
              </a:ext>
            </a:extLst>
          </p:cNvPr>
          <p:cNvCxnSpPr>
            <a:cxnSpLocks/>
          </p:cNvCxnSpPr>
          <p:nvPr/>
        </p:nvCxnSpPr>
        <p:spPr>
          <a:xfrm>
            <a:off x="8782638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52C6682-0ADA-B2F7-C92E-5F6B28A940BA}"/>
              </a:ext>
            </a:extLst>
          </p:cNvPr>
          <p:cNvCxnSpPr>
            <a:cxnSpLocks/>
          </p:cNvCxnSpPr>
          <p:nvPr/>
        </p:nvCxnSpPr>
        <p:spPr>
          <a:xfrm>
            <a:off x="5135739" y="6436333"/>
            <a:ext cx="2176979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B86E466-744D-BD24-B62B-3E90BB152455}"/>
              </a:ext>
            </a:extLst>
          </p:cNvPr>
          <p:cNvCxnSpPr>
            <a:cxnSpLocks/>
          </p:cNvCxnSpPr>
          <p:nvPr/>
        </p:nvCxnSpPr>
        <p:spPr>
          <a:xfrm flipV="1">
            <a:off x="5135739" y="4901997"/>
            <a:ext cx="0" cy="1534336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643D44F-A09C-3720-08E4-3FC2D9849711}"/>
              </a:ext>
            </a:extLst>
          </p:cNvPr>
          <p:cNvCxnSpPr>
            <a:cxnSpLocks/>
          </p:cNvCxnSpPr>
          <p:nvPr/>
        </p:nvCxnSpPr>
        <p:spPr>
          <a:xfrm flipH="1">
            <a:off x="1295401" y="1185194"/>
            <a:ext cx="14418" cy="3515405"/>
          </a:xfrm>
          <a:prstGeom prst="line">
            <a:avLst/>
          </a:prstGeom>
          <a:ln>
            <a:tailEnd type="non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D8E37A9-C584-697A-D2C7-56E0A65498FE}"/>
              </a:ext>
            </a:extLst>
          </p:cNvPr>
          <p:cNvCxnSpPr>
            <a:cxnSpLocks/>
          </p:cNvCxnSpPr>
          <p:nvPr/>
        </p:nvCxnSpPr>
        <p:spPr>
          <a:xfrm flipV="1">
            <a:off x="1287946" y="4675666"/>
            <a:ext cx="1567550" cy="1435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4C4FD5F-A419-BAE8-AAFC-30F38083E2F5}"/>
              </a:ext>
            </a:extLst>
          </p:cNvPr>
          <p:cNvSpPr/>
          <p:nvPr/>
        </p:nvSpPr>
        <p:spPr>
          <a:xfrm>
            <a:off x="2855496" y="4495189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 Value Extraction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6532AC9-5595-C64D-1106-D137DA4D9A2E}"/>
              </a:ext>
            </a:extLst>
          </p:cNvPr>
          <p:cNvCxnSpPr>
            <a:cxnSpLocks/>
          </p:cNvCxnSpPr>
          <p:nvPr/>
        </p:nvCxnSpPr>
        <p:spPr>
          <a:xfrm flipV="1">
            <a:off x="3980095" y="4675666"/>
            <a:ext cx="854434" cy="14359"/>
          </a:xfrm>
          <a:prstGeom prst="line">
            <a:avLst/>
          </a:prstGeom>
          <a:ln>
            <a:headEnd type="triangle" w="lg" len="lg"/>
            <a:tailEnd type="non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6CC78E2-C374-959D-D880-6C8EE26B3118}"/>
              </a:ext>
            </a:extLst>
          </p:cNvPr>
          <p:cNvCxnSpPr>
            <a:cxnSpLocks/>
          </p:cNvCxnSpPr>
          <p:nvPr/>
        </p:nvCxnSpPr>
        <p:spPr>
          <a:xfrm>
            <a:off x="3381327" y="4901997"/>
            <a:ext cx="0" cy="554471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A8C42005-2B72-B492-6451-E6316E642657}"/>
              </a:ext>
            </a:extLst>
          </p:cNvPr>
          <p:cNvSpPr txBox="1"/>
          <p:nvPr/>
        </p:nvSpPr>
        <p:spPr>
          <a:xfrm>
            <a:off x="1678559" y="4473614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75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Final Step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A25772A9-D0D0-B277-0689-4B1AED5B8936}"/>
              </a:ext>
            </a:extLst>
          </p:cNvPr>
          <p:cNvSpPr/>
          <p:nvPr/>
        </p:nvSpPr>
        <p:spPr>
          <a:xfrm>
            <a:off x="2826914" y="5456468"/>
            <a:ext cx="1170022" cy="595994"/>
          </a:xfrm>
          <a:prstGeom prst="rect">
            <a:avLst/>
          </a:prstGeom>
          <a:solidFill>
            <a:srgbClr val="0B5E9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/>
              <a:t>Turbine Visual Prominence Bubble Plot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EDDCB7-3F3A-FB6A-9B27-66279FFF5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85" y="1915424"/>
            <a:ext cx="865197" cy="9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D66D740-781B-9E23-AF27-893788F3B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486" y="1587894"/>
            <a:ext cx="1765225" cy="150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D59AA3D-067D-30A9-DFFB-E16EC5999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97" y="4927673"/>
            <a:ext cx="1782760" cy="128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EA126B-3975-38B6-4724-496F77EB4987}"/>
              </a:ext>
            </a:extLst>
          </p:cNvPr>
          <p:cNvSpPr txBox="1"/>
          <p:nvPr/>
        </p:nvSpPr>
        <p:spPr>
          <a:xfrm>
            <a:off x="3443808" y="5157856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/>
              <a:t>Geopandas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FEF67-08BD-C315-20DF-B1C67BA5D233}"/>
              </a:ext>
            </a:extLst>
          </p:cNvPr>
          <p:cNvSpPr txBox="1"/>
          <p:nvPr/>
        </p:nvSpPr>
        <p:spPr>
          <a:xfrm>
            <a:off x="2943770" y="1830452"/>
            <a:ext cx="660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0E158F-FADC-A277-937B-6FA8C6512599}"/>
              </a:ext>
            </a:extLst>
          </p:cNvPr>
          <p:cNvSpPr txBox="1"/>
          <p:nvPr/>
        </p:nvSpPr>
        <p:spPr>
          <a:xfrm>
            <a:off x="2145189" y="2609338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Shapely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C289BE-1BD1-4E1E-5D6B-C37BA27BF63E}"/>
              </a:ext>
            </a:extLst>
          </p:cNvPr>
          <p:cNvSpPr txBox="1"/>
          <p:nvPr/>
        </p:nvSpPr>
        <p:spPr>
          <a:xfrm>
            <a:off x="3603903" y="2621891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88A88-80A9-4125-8A22-384D6DD9311C}"/>
              </a:ext>
            </a:extLst>
          </p:cNvPr>
          <p:cNvSpPr txBox="1"/>
          <p:nvPr/>
        </p:nvSpPr>
        <p:spPr>
          <a:xfrm>
            <a:off x="4628850" y="495469"/>
            <a:ext cx="1294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GDAL, Geopandas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886C5-2362-5B20-C7D0-A225D333FE21}"/>
              </a:ext>
            </a:extLst>
          </p:cNvPr>
          <p:cNvSpPr txBox="1"/>
          <p:nvPr/>
        </p:nvSpPr>
        <p:spPr>
          <a:xfrm>
            <a:off x="9089570" y="358434"/>
            <a:ext cx="7427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0F999E-DD72-75F9-CB82-E25CFEA44804}"/>
              </a:ext>
            </a:extLst>
          </p:cNvPr>
          <p:cNvSpPr txBox="1"/>
          <p:nvPr/>
        </p:nvSpPr>
        <p:spPr>
          <a:xfrm>
            <a:off x="7471894" y="2216047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Rioxarray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118C1F-17DB-CB19-4405-381491326308}"/>
              </a:ext>
            </a:extLst>
          </p:cNvPr>
          <p:cNvSpPr txBox="1"/>
          <p:nvPr/>
        </p:nvSpPr>
        <p:spPr>
          <a:xfrm>
            <a:off x="7412747" y="4816514"/>
            <a:ext cx="767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err="1"/>
              <a:t>Rioxarray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2D51E5-815A-33F3-3CAA-E78FCF29E5C4}"/>
              </a:ext>
            </a:extLst>
          </p:cNvPr>
          <p:cNvSpPr txBox="1"/>
          <p:nvPr/>
        </p:nvSpPr>
        <p:spPr>
          <a:xfrm>
            <a:off x="7429787" y="5369793"/>
            <a:ext cx="767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3A44D9-1C9A-CF0F-919C-9AFC12D13CD8}"/>
              </a:ext>
            </a:extLst>
          </p:cNvPr>
          <p:cNvSpPr txBox="1"/>
          <p:nvPr/>
        </p:nvSpPr>
        <p:spPr>
          <a:xfrm>
            <a:off x="7467457" y="3976474"/>
            <a:ext cx="6884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Rasterio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FD7322-6DAB-A783-E3C9-4575CD7787F8}"/>
              </a:ext>
            </a:extLst>
          </p:cNvPr>
          <p:cNvSpPr txBox="1"/>
          <p:nvPr/>
        </p:nvSpPr>
        <p:spPr>
          <a:xfrm>
            <a:off x="2771431" y="4123142"/>
            <a:ext cx="18033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Geopandas, Rasterio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2507F9-877B-FED7-4A24-599FA03A4583}"/>
              </a:ext>
            </a:extLst>
          </p:cNvPr>
          <p:cNvSpPr txBox="1"/>
          <p:nvPr/>
        </p:nvSpPr>
        <p:spPr>
          <a:xfrm>
            <a:off x="4735150" y="4070013"/>
            <a:ext cx="1082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3F17F7F-484A-B098-1B7F-774507FA5740}"/>
              </a:ext>
            </a:extLst>
          </p:cNvPr>
          <p:cNvSpPr txBox="1"/>
          <p:nvPr/>
        </p:nvSpPr>
        <p:spPr>
          <a:xfrm>
            <a:off x="2833669" y="646938"/>
            <a:ext cx="898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Geopandas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7F75FA-D8E2-E280-31F0-C7A4DA8935BC}"/>
              </a:ext>
            </a:extLst>
          </p:cNvPr>
          <p:cNvSpPr/>
          <p:nvPr/>
        </p:nvSpPr>
        <p:spPr>
          <a:xfrm>
            <a:off x="7312718" y="1242134"/>
            <a:ext cx="1426710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Relative Viewsheds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71B0EC-DB14-2BB6-8613-F601D2670642}"/>
              </a:ext>
            </a:extLst>
          </p:cNvPr>
          <p:cNvSpPr/>
          <p:nvPr/>
        </p:nvSpPr>
        <p:spPr>
          <a:xfrm>
            <a:off x="2720308" y="944928"/>
            <a:ext cx="1161136" cy="3618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Wind Turbine Locations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D46ACA6-6C91-D8C2-1698-3C7159B0558C}"/>
              </a:ext>
            </a:extLst>
          </p:cNvPr>
          <p:cNvSpPr/>
          <p:nvPr/>
        </p:nvSpPr>
        <p:spPr>
          <a:xfrm>
            <a:off x="4550728" y="4342609"/>
            <a:ext cx="1170022" cy="5362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Mean Visual Prominence Raster</a:t>
            </a: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2901D0C7-9A41-7BDC-72E6-D19514CBA07E}"/>
              </a:ext>
            </a:extLst>
          </p:cNvPr>
          <p:cNvSpPr txBox="1">
            <a:spLocks/>
          </p:cNvSpPr>
          <p:nvPr/>
        </p:nvSpPr>
        <p:spPr>
          <a:xfrm>
            <a:off x="-307885" y="1546"/>
            <a:ext cx="3480411" cy="696448"/>
          </a:xfrm>
          <a:prstGeom prst="rect">
            <a:avLst/>
          </a:prstGeom>
        </p:spPr>
        <p:txBody>
          <a:bodyPr vert="horz" lIns="0" tIns="45720" rIns="0" bIns="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sz="3400" dirty="0">
                <a:solidFill>
                  <a:schemeClr val="bg1"/>
                </a:solidFill>
              </a:rPr>
              <a:t>GIS Workflow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FCA448F-3656-1B49-DC34-765003995FC1}"/>
              </a:ext>
            </a:extLst>
          </p:cNvPr>
          <p:cNvCxnSpPr/>
          <p:nvPr/>
        </p:nvCxnSpPr>
        <p:spPr>
          <a:xfrm>
            <a:off x="288014" y="824370"/>
            <a:ext cx="4572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B08FE1D-06F3-7C03-E5A9-966002873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494944"/>
            <a:ext cx="6700085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501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99830-C718-3EB9-5761-974657C6F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32" y="391212"/>
            <a:ext cx="10668000" cy="1066800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F3F012A-735C-0D92-56EC-60D4C3C97F8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798" y="1905854"/>
            <a:ext cx="11185548" cy="3923602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Github</a:t>
            </a:r>
            <a:r>
              <a:rPr lang="en-US" dirty="0">
                <a:solidFill>
                  <a:schemeClr val="bg1"/>
                </a:solidFill>
              </a:rPr>
              <a:t> repository QR code and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notebook is also available with sample datasets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82B51E-E49A-3DC1-6CD1-C116973105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498293"/>
            <a:ext cx="6697346" cy="352084"/>
          </a:xfrm>
        </p:spPr>
        <p:txBody>
          <a:bodyPr wrap="none" anchor="ctr">
            <a:normAutofit/>
          </a:bodyPr>
          <a:lstStyle/>
          <a:p>
            <a:r>
              <a:rPr lang="en-US" b="1" dirty="0"/>
              <a:t>Chinna Subbaraya Siddharth Ramavajjala</a:t>
            </a:r>
            <a:r>
              <a:rPr lang="en-US" dirty="0"/>
              <a:t>, </a:t>
            </a:r>
            <a:r>
              <a:rPr lang="en-US" b="0" dirty="0"/>
              <a:t>MSc GIS &amp; Cartography, Dept of Geography</a:t>
            </a:r>
          </a:p>
        </p:txBody>
      </p:sp>
      <p:pic>
        <p:nvPicPr>
          <p:cNvPr id="5" name="Picture 4" descr="A qr code with red dots&#10;&#10;Description automatically generated">
            <a:extLst>
              <a:ext uri="{FF2B5EF4-FFF2-40B4-BE49-F238E27FC236}">
                <a16:creationId xmlns:a16="http://schemas.microsoft.com/office/drawing/2014/main" id="{72AB1424-50C8-1C10-F892-B9E89E8F4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716" y="2503258"/>
            <a:ext cx="3517186" cy="351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690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99830-C718-3EB9-5761-974657C6F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32" y="391212"/>
            <a:ext cx="10668000" cy="1066800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82B51E-E49A-3DC1-6CD1-C116973105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498293"/>
            <a:ext cx="6697346" cy="352084"/>
          </a:xfrm>
        </p:spPr>
        <p:txBody>
          <a:bodyPr wrap="none" anchor="ctr">
            <a:normAutofit/>
          </a:bodyPr>
          <a:lstStyle/>
          <a:p>
            <a:r>
              <a:rPr lang="en-US" b="1" dirty="0"/>
              <a:t>Chinna Subbaraya Siddharth Ramavajjala</a:t>
            </a:r>
            <a:r>
              <a:rPr lang="en-US" dirty="0"/>
              <a:t>, </a:t>
            </a:r>
            <a:r>
              <a:rPr lang="en-US" b="0" dirty="0"/>
              <a:t>MSc GIS &amp; Cartography, Dept of Geography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A2A20B-F82E-5727-B717-FBA690649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01" y="161711"/>
            <a:ext cx="9705240" cy="606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1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82B51E-E49A-3DC1-6CD1-C116973105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498293"/>
            <a:ext cx="6697346" cy="352084"/>
          </a:xfrm>
        </p:spPr>
        <p:txBody>
          <a:bodyPr wrap="none" anchor="ctr">
            <a:normAutofit/>
          </a:bodyPr>
          <a:lstStyle/>
          <a:p>
            <a:r>
              <a:rPr lang="en-US" b="1" dirty="0"/>
              <a:t>Chinna Subbaraya Siddharth Ramavajjala</a:t>
            </a:r>
            <a:r>
              <a:rPr lang="en-US" dirty="0"/>
              <a:t>, </a:t>
            </a:r>
            <a:r>
              <a:rPr lang="en-US" b="0" dirty="0"/>
              <a:t>MSc GIS &amp; Cartography, Dept of Geography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6608ED-D21F-02D8-4AC4-A94E1BBE5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29" y="149665"/>
            <a:ext cx="9585392" cy="602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001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2EDDEB78-CBB9-0510-FF6D-E966A1A8DE0D}"/>
              </a:ext>
            </a:extLst>
          </p:cNvPr>
          <p:cNvGrpSpPr/>
          <p:nvPr/>
        </p:nvGrpSpPr>
        <p:grpSpPr>
          <a:xfrm>
            <a:off x="1126102" y="3520912"/>
            <a:ext cx="228600" cy="1020449"/>
            <a:chOff x="750610" y="3532695"/>
            <a:chExt cx="228600" cy="102044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A4190C2-904C-BBA7-D40D-7774A534CAD1}"/>
                </a:ext>
              </a:extLst>
            </p:cNvPr>
            <p:cNvCxnSpPr/>
            <p:nvPr/>
          </p:nvCxnSpPr>
          <p:spPr>
            <a:xfrm>
              <a:off x="864909" y="3532695"/>
              <a:ext cx="0" cy="841968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9B139A0-3528-CB77-33EC-CC5658E2CBDB}"/>
                </a:ext>
              </a:extLst>
            </p:cNvPr>
            <p:cNvSpPr/>
            <p:nvPr/>
          </p:nvSpPr>
          <p:spPr>
            <a:xfrm>
              <a:off x="750610" y="4339157"/>
              <a:ext cx="228600" cy="213987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0299830-C718-3EB9-5761-974657C6F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32" y="391212"/>
            <a:ext cx="10668000" cy="1066800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Progress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82B51E-E49A-3DC1-6CD1-C116973105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498293"/>
            <a:ext cx="6697346" cy="352084"/>
          </a:xfrm>
        </p:spPr>
        <p:txBody>
          <a:bodyPr wrap="none" anchor="ctr">
            <a:normAutofit/>
          </a:bodyPr>
          <a:lstStyle/>
          <a:p>
            <a:r>
              <a:rPr lang="en-US" b="1" dirty="0"/>
              <a:t>Chinna Subbaraya Siddharth Ramavajjala</a:t>
            </a:r>
            <a:r>
              <a:rPr lang="en-US" dirty="0"/>
              <a:t>, </a:t>
            </a:r>
            <a:r>
              <a:rPr lang="en-US" b="0" dirty="0"/>
              <a:t>MSc GIS &amp; Cartography, Dept of Geography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3781958-7B33-781B-F20C-1FCDF3081AF0}"/>
              </a:ext>
            </a:extLst>
          </p:cNvPr>
          <p:cNvCxnSpPr>
            <a:cxnSpLocks/>
          </p:cNvCxnSpPr>
          <p:nvPr/>
        </p:nvCxnSpPr>
        <p:spPr>
          <a:xfrm>
            <a:off x="1213299" y="3520912"/>
            <a:ext cx="9765402" cy="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CFEB12-4045-50F9-83DC-B121E77AFD6C}"/>
              </a:ext>
            </a:extLst>
          </p:cNvPr>
          <p:cNvGrpSpPr/>
          <p:nvPr/>
        </p:nvGrpSpPr>
        <p:grpSpPr>
          <a:xfrm rot="10800000">
            <a:off x="3305266" y="2500463"/>
            <a:ext cx="228600" cy="1020449"/>
            <a:chOff x="750610" y="3532695"/>
            <a:chExt cx="228600" cy="102044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2AAB2D7-BFB6-B588-2D77-F37604276C60}"/>
                </a:ext>
              </a:extLst>
            </p:cNvPr>
            <p:cNvCxnSpPr/>
            <p:nvPr/>
          </p:nvCxnSpPr>
          <p:spPr>
            <a:xfrm>
              <a:off x="864909" y="3532695"/>
              <a:ext cx="0" cy="841968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0E12BAF-51E0-D8DB-6657-E73D9A3D44A6}"/>
                </a:ext>
              </a:extLst>
            </p:cNvPr>
            <p:cNvSpPr/>
            <p:nvPr/>
          </p:nvSpPr>
          <p:spPr>
            <a:xfrm>
              <a:off x="750610" y="4339157"/>
              <a:ext cx="228600" cy="213987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E7A8D72-659A-1167-38E8-9D86A0703994}"/>
              </a:ext>
            </a:extLst>
          </p:cNvPr>
          <p:cNvGrpSpPr/>
          <p:nvPr/>
        </p:nvGrpSpPr>
        <p:grpSpPr>
          <a:xfrm>
            <a:off x="5719710" y="3520912"/>
            <a:ext cx="228600" cy="1020449"/>
            <a:chOff x="750610" y="3532695"/>
            <a:chExt cx="228600" cy="102044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793353D-17D2-1C04-A593-3C3E0FF89C4C}"/>
                </a:ext>
              </a:extLst>
            </p:cNvPr>
            <p:cNvCxnSpPr/>
            <p:nvPr/>
          </p:nvCxnSpPr>
          <p:spPr>
            <a:xfrm>
              <a:off x="864909" y="3532695"/>
              <a:ext cx="0" cy="841968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0E7B32E-C18F-34CA-09BC-260B255FBF94}"/>
                </a:ext>
              </a:extLst>
            </p:cNvPr>
            <p:cNvSpPr/>
            <p:nvPr/>
          </p:nvSpPr>
          <p:spPr>
            <a:xfrm>
              <a:off x="750610" y="4339157"/>
              <a:ext cx="228600" cy="213987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8B7BC43-5537-BCAB-CB3A-314718F03660}"/>
              </a:ext>
            </a:extLst>
          </p:cNvPr>
          <p:cNvGrpSpPr/>
          <p:nvPr/>
        </p:nvGrpSpPr>
        <p:grpSpPr>
          <a:xfrm rot="10800000">
            <a:off x="8436201" y="2500463"/>
            <a:ext cx="228600" cy="1020449"/>
            <a:chOff x="750610" y="3532695"/>
            <a:chExt cx="228600" cy="102044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702B75E-C178-DEB8-8FCF-78E83698768B}"/>
                </a:ext>
              </a:extLst>
            </p:cNvPr>
            <p:cNvCxnSpPr/>
            <p:nvPr/>
          </p:nvCxnSpPr>
          <p:spPr>
            <a:xfrm>
              <a:off x="864909" y="3532695"/>
              <a:ext cx="0" cy="841968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BC40476-EC30-849D-0039-010142304A74}"/>
                </a:ext>
              </a:extLst>
            </p:cNvPr>
            <p:cNvSpPr/>
            <p:nvPr/>
          </p:nvSpPr>
          <p:spPr>
            <a:xfrm>
              <a:off x="750610" y="4339157"/>
              <a:ext cx="228600" cy="213987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FBCA976-5081-4F8D-C1BC-43F1DD903A8A}"/>
              </a:ext>
            </a:extLst>
          </p:cNvPr>
          <p:cNvGrpSpPr/>
          <p:nvPr/>
        </p:nvGrpSpPr>
        <p:grpSpPr>
          <a:xfrm>
            <a:off x="10864402" y="3520913"/>
            <a:ext cx="228600" cy="1020449"/>
            <a:chOff x="750610" y="3532695"/>
            <a:chExt cx="228600" cy="102044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8DE13AD-28B8-9600-1E68-D3721CC1945F}"/>
                </a:ext>
              </a:extLst>
            </p:cNvPr>
            <p:cNvCxnSpPr/>
            <p:nvPr/>
          </p:nvCxnSpPr>
          <p:spPr>
            <a:xfrm>
              <a:off x="864909" y="3532695"/>
              <a:ext cx="0" cy="841968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A323530-167B-D97E-059F-7FE413DA3036}"/>
                </a:ext>
              </a:extLst>
            </p:cNvPr>
            <p:cNvSpPr/>
            <p:nvPr/>
          </p:nvSpPr>
          <p:spPr>
            <a:xfrm>
              <a:off x="750610" y="4339157"/>
              <a:ext cx="228600" cy="213987"/>
            </a:xfrm>
            <a:prstGeom prst="ellipse">
              <a:avLst/>
            </a:prstGeom>
            <a:solidFill>
              <a:srgbClr val="92D050"/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30C2E8BD-E423-AFA3-70D9-055755F835E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85249" y="4671866"/>
            <a:ext cx="1411196" cy="7199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Planning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21E646E8-0ED9-7F57-C098-C2F0B8089729}"/>
              </a:ext>
            </a:extLst>
          </p:cNvPr>
          <p:cNvSpPr txBox="1">
            <a:spLocks/>
          </p:cNvSpPr>
          <p:nvPr/>
        </p:nvSpPr>
        <p:spPr>
          <a:xfrm>
            <a:off x="2964413" y="1991113"/>
            <a:ext cx="1880964" cy="594609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26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2pPr>
            <a:lvl3pPr marL="10922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4pPr>
            <a:lvl5pPr marL="2001838" indent="-1730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Scoping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21DF0714-74F3-7CA6-776E-8926937B5F22}"/>
              </a:ext>
            </a:extLst>
          </p:cNvPr>
          <p:cNvSpPr txBox="1">
            <a:spLocks/>
          </p:cNvSpPr>
          <p:nvPr/>
        </p:nvSpPr>
        <p:spPr>
          <a:xfrm>
            <a:off x="4901979" y="4628880"/>
            <a:ext cx="3738430" cy="594609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26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2pPr>
            <a:lvl3pPr marL="10922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4pPr>
            <a:lvl5pPr marL="2001838" indent="-1730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Visual Impact Assessment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5AFD13B6-61A5-9DB9-1376-FD83D845B4F8}"/>
              </a:ext>
            </a:extLst>
          </p:cNvPr>
          <p:cNvSpPr txBox="1">
            <a:spLocks/>
          </p:cNvSpPr>
          <p:nvPr/>
        </p:nvSpPr>
        <p:spPr>
          <a:xfrm>
            <a:off x="6956598" y="2015308"/>
            <a:ext cx="3403076" cy="594609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26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2pPr>
            <a:lvl3pPr marL="10922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4pPr>
            <a:lvl5pPr marL="2001838" indent="-1730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Packaging and Testing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4F9652E4-2581-5332-8462-B01E2601A588}"/>
              </a:ext>
            </a:extLst>
          </p:cNvPr>
          <p:cNvSpPr txBox="1">
            <a:spLocks/>
          </p:cNvSpPr>
          <p:nvPr/>
        </p:nvSpPr>
        <p:spPr>
          <a:xfrm>
            <a:off x="10059587" y="4648622"/>
            <a:ext cx="1838227" cy="594609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26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2pPr>
            <a:lvl3pPr marL="10922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4pPr>
            <a:lvl5pPr marL="2001838" indent="-1730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92D050"/>
                </a:solidFill>
              </a:rPr>
              <a:t>Deployment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3678C487-388B-20F2-2E6C-89A15FDB6937}"/>
              </a:ext>
            </a:extLst>
          </p:cNvPr>
          <p:cNvSpPr txBox="1">
            <a:spLocks/>
          </p:cNvSpPr>
          <p:nvPr/>
        </p:nvSpPr>
        <p:spPr>
          <a:xfrm>
            <a:off x="798805" y="5103326"/>
            <a:ext cx="1767490" cy="719908"/>
          </a:xfrm>
          <a:prstGeom prst="rect">
            <a:avLst/>
          </a:prstGeom>
        </p:spPr>
        <p:txBody>
          <a:bodyPr vert="horz" lIns="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26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2pPr>
            <a:lvl3pPr marL="10922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4pPr>
            <a:lvl5pPr marL="2001838" indent="-1730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Download required datasets for area of interest (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AoI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DC5CB6C-B31B-386F-C70E-516C6F928D6E}"/>
              </a:ext>
            </a:extLst>
          </p:cNvPr>
          <p:cNvSpPr txBox="1">
            <a:spLocks/>
          </p:cNvSpPr>
          <p:nvPr/>
        </p:nvSpPr>
        <p:spPr>
          <a:xfrm>
            <a:off x="2910873" y="1295400"/>
            <a:ext cx="2166509" cy="719908"/>
          </a:xfrm>
          <a:prstGeom prst="rect">
            <a:avLst/>
          </a:prstGeom>
        </p:spPr>
        <p:txBody>
          <a:bodyPr vert="horz" lIns="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26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2pPr>
            <a:lvl3pPr marL="10922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4pPr>
            <a:lvl5pPr marL="2001838" indent="-1730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Perform data engineering, literature review, design Python functions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BEEF56A8-0A58-8574-69AA-CBC9059BB026}"/>
              </a:ext>
            </a:extLst>
          </p:cNvPr>
          <p:cNvSpPr txBox="1">
            <a:spLocks/>
          </p:cNvSpPr>
          <p:nvPr/>
        </p:nvSpPr>
        <p:spPr>
          <a:xfrm>
            <a:off x="4370731" y="4987868"/>
            <a:ext cx="4132999" cy="71990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26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2pPr>
            <a:lvl3pPr marL="10922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4pPr>
            <a:lvl5pPr marL="2001838" indent="-1730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Create package method for viewshed analysis, buffer analysis and GIS pipeline execution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7670A806-762F-0C53-A2CA-39FCA10A889C}"/>
              </a:ext>
            </a:extLst>
          </p:cNvPr>
          <p:cNvSpPr txBox="1">
            <a:spLocks/>
          </p:cNvSpPr>
          <p:nvPr/>
        </p:nvSpPr>
        <p:spPr>
          <a:xfrm>
            <a:off x="6656511" y="1445061"/>
            <a:ext cx="3403076" cy="71990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26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2pPr>
            <a:lvl3pPr marL="10922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4pPr>
            <a:lvl5pPr marL="2001838" indent="-1730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Test code to handle exceptions and package code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242042B7-0BB9-D714-F63B-AA4A72E50932}"/>
              </a:ext>
            </a:extLst>
          </p:cNvPr>
          <p:cNvSpPr txBox="1">
            <a:spLocks/>
          </p:cNvSpPr>
          <p:nvPr/>
        </p:nvSpPr>
        <p:spPr>
          <a:xfrm>
            <a:off x="9606328" y="5093570"/>
            <a:ext cx="2183360" cy="71990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sz="26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2pPr>
            <a:lvl3pPr marL="10922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4pPr>
            <a:lvl5pPr marL="2001838" indent="-1730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Deploy alpha version for the demonstration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27F70FD-E07F-F52B-4C0D-77F4306F5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19896" y="2056313"/>
            <a:ext cx="428215" cy="41632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E62E219-812A-5F66-F602-74836320E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06328" y="4681960"/>
            <a:ext cx="357149" cy="349860"/>
          </a:xfrm>
          <a:prstGeom prst="rect">
            <a:avLst/>
          </a:prstGeom>
        </p:spPr>
      </p:pic>
      <p:pic>
        <p:nvPicPr>
          <p:cNvPr id="28" name="Graphic 27" descr="Microscope with solid fill">
            <a:extLst>
              <a:ext uri="{FF2B5EF4-FFF2-40B4-BE49-F238E27FC236}">
                <a16:creationId xmlns:a16="http://schemas.microsoft.com/office/drawing/2014/main" id="{37B947A3-450A-2BD3-8740-5FA96CDDD0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92126" y="1833549"/>
            <a:ext cx="518747" cy="518747"/>
          </a:xfrm>
          <a:prstGeom prst="rect">
            <a:avLst/>
          </a:prstGeom>
        </p:spPr>
      </p:pic>
      <p:pic>
        <p:nvPicPr>
          <p:cNvPr id="40" name="Graphic 39" descr="Aspiration with solid fill">
            <a:extLst>
              <a:ext uri="{FF2B5EF4-FFF2-40B4-BE49-F238E27FC236}">
                <a16:creationId xmlns:a16="http://schemas.microsoft.com/office/drawing/2014/main" id="{B9C30CD8-F924-4DBF-35C8-A549D10900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0183" y="4457816"/>
            <a:ext cx="587723" cy="587723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46522FBD-F2B5-2443-DB3A-20A1F84823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01109" y="4465414"/>
            <a:ext cx="493943" cy="57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33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99830-C718-3EB9-5761-974657C6F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32" y="391212"/>
            <a:ext cx="10668000" cy="1066800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F3F012A-735C-0D92-56EC-60D4C3C97F8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2203" y="1872040"/>
            <a:ext cx="5335282" cy="392360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Wind power continues to be one of the fastest growing and lowest-cost sources of electricity in the US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(DoE 2023)</a:t>
            </a:r>
          </a:p>
          <a:p>
            <a:pPr>
              <a:spcBef>
                <a:spcPts val="1800"/>
              </a:spcBef>
            </a:pPr>
            <a:r>
              <a:rPr lang="en-US" dirty="0">
                <a:solidFill>
                  <a:schemeClr val="bg1"/>
                </a:solidFill>
              </a:rPr>
              <a:t>Large-scale onshore wind projects has a visual impact on our landscapes.</a:t>
            </a:r>
          </a:p>
          <a:p>
            <a:pPr>
              <a:spcBef>
                <a:spcPts val="1800"/>
              </a:spcBef>
            </a:pPr>
            <a:r>
              <a:rPr lang="en-US" dirty="0">
                <a:solidFill>
                  <a:schemeClr val="bg1"/>
                </a:solidFill>
              </a:rPr>
              <a:t>Conflicts scenic quality and visual aesthetics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82B51E-E49A-3DC1-6CD1-C116973105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498293"/>
            <a:ext cx="6697346" cy="352084"/>
          </a:xfrm>
        </p:spPr>
        <p:txBody>
          <a:bodyPr wrap="none" anchor="ctr">
            <a:normAutofit/>
          </a:bodyPr>
          <a:lstStyle/>
          <a:p>
            <a:r>
              <a:rPr lang="en-US" b="1" dirty="0"/>
              <a:t>Chinna Subbaraya Siddharth Ramavajjala</a:t>
            </a:r>
            <a:r>
              <a:rPr lang="en-US" dirty="0"/>
              <a:t>, </a:t>
            </a:r>
            <a:r>
              <a:rPr lang="en-US" b="0" dirty="0"/>
              <a:t>MSc GIS &amp; Cartography, Dept of Geography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2B0E09-0BAB-6503-26C6-AC06A6E88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6097811" y="1872041"/>
            <a:ext cx="5882529" cy="39236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62E5BA-48D3-306D-274F-D9E95D11CF6E}"/>
              </a:ext>
            </a:extLst>
          </p:cNvPr>
          <p:cNvSpPr txBox="1"/>
          <p:nvPr/>
        </p:nvSpPr>
        <p:spPr>
          <a:xfrm>
            <a:off x="6097811" y="5795642"/>
            <a:ext cx="58825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s://www.flickr.com/photos/statkraft/24859445101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-nc-nd/3.0/"/>
              </a:rPr>
              <a:t>CC BY-NC-ND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36694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99830-C718-3EB9-5761-974657C6F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32" y="391212"/>
            <a:ext cx="10668000" cy="1066800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Future work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F3F012A-735C-0D92-56EC-60D4C3C97F8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2202" y="1872040"/>
            <a:ext cx="11394176" cy="392360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Deploy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en-US" dirty="0">
                <a:solidFill>
                  <a:schemeClr val="bg1"/>
                </a:solidFill>
              </a:rPr>
              <a:t>beta version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improve the code robustly with loggers.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Develop</a:t>
            </a:r>
            <a:r>
              <a:rPr lang="en-US" dirty="0">
                <a:solidFill>
                  <a:schemeClr val="bg1"/>
                </a:solidFill>
              </a:rPr>
              <a:t> setup.py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 accommodates </a:t>
            </a:r>
            <a:r>
              <a:rPr lang="en-US" dirty="0">
                <a:solidFill>
                  <a:schemeClr val="bg1"/>
                </a:solidFill>
              </a:rPr>
              <a:t>GDAL command line and c-binaries installation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across different operating systems (OS).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Develop and debug code using </a:t>
            </a:r>
            <a:r>
              <a:rPr lang="en-US" dirty="0" err="1">
                <a:solidFill>
                  <a:schemeClr val="bg1"/>
                </a:solidFill>
              </a:rPr>
              <a:t>pytests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methods to </a:t>
            </a:r>
            <a:r>
              <a:rPr lang="en-US" dirty="0">
                <a:solidFill>
                  <a:schemeClr val="bg1"/>
                </a:solidFill>
              </a:rPr>
              <a:t>interactive visualization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integrate USGS National Map API, US Wind Turbine Database API to allow higher level abstraction of the analysis.</a:t>
            </a:r>
          </a:p>
          <a:p>
            <a:r>
              <a:rPr lang="en-US" dirty="0">
                <a:solidFill>
                  <a:schemeClr val="bg1"/>
                </a:solidFill>
              </a:rPr>
              <a:t>Optimize and refactor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parts of </a:t>
            </a:r>
            <a:r>
              <a:rPr lang="en-US" dirty="0">
                <a:solidFill>
                  <a:schemeClr val="bg1"/>
                </a:solidFill>
              </a:rPr>
              <a:t>code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 achieve coding efficiency and memory usage.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82B51E-E49A-3DC1-6CD1-C116973105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498293"/>
            <a:ext cx="6697346" cy="352084"/>
          </a:xfrm>
        </p:spPr>
        <p:txBody>
          <a:bodyPr wrap="none" anchor="ctr">
            <a:normAutofit/>
          </a:bodyPr>
          <a:lstStyle/>
          <a:p>
            <a:r>
              <a:rPr lang="en-US" b="1" dirty="0"/>
              <a:t>Chinna Subbaraya Siddharth Ramavajjala</a:t>
            </a:r>
            <a:r>
              <a:rPr lang="en-US" dirty="0"/>
              <a:t>, </a:t>
            </a:r>
            <a:r>
              <a:rPr lang="en-US" b="0" dirty="0"/>
              <a:t>MSc GIS &amp; Cartography, Dept of Geography</a:t>
            </a:r>
          </a:p>
        </p:txBody>
      </p:sp>
    </p:spTree>
    <p:extLst>
      <p:ext uri="{BB962C8B-B14F-4D97-AF65-F5344CB8AC3E}">
        <p14:creationId xmlns:p14="http://schemas.microsoft.com/office/powerpoint/2010/main" val="21649903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99830-C718-3EB9-5761-974657C6F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32" y="391212"/>
            <a:ext cx="10668000" cy="1066800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Credits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F3F012A-735C-0D92-56EC-60D4C3C97F8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2202" y="1872040"/>
            <a:ext cx="11394176" cy="392360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Professor JF Palmer, State University of New York College (SUNY)</a:t>
            </a:r>
          </a:p>
          <a:p>
            <a:r>
              <a:rPr lang="en-US" dirty="0">
                <a:solidFill>
                  <a:schemeClr val="bg1"/>
                </a:solidFill>
              </a:rPr>
              <a:t>Travis Williams, National Renewable Energy Laboratory (NREL)</a:t>
            </a:r>
          </a:p>
          <a:p>
            <a:r>
              <a:rPr lang="en-US" dirty="0">
                <a:solidFill>
                  <a:schemeClr val="bg1"/>
                </a:solidFill>
              </a:rPr>
              <a:t>Professor William Gartner, Dept of Geography, University of Wisconsin – Madison</a:t>
            </a:r>
          </a:p>
          <a:p>
            <a:r>
              <a:rPr lang="en-US" dirty="0">
                <a:solidFill>
                  <a:schemeClr val="bg1"/>
                </a:solidFill>
              </a:rPr>
              <a:t>Professor Randy </a:t>
            </a:r>
            <a:r>
              <a:rPr lang="en-US" dirty="0" err="1">
                <a:solidFill>
                  <a:schemeClr val="bg1"/>
                </a:solidFill>
              </a:rPr>
              <a:t>Sincoular</a:t>
            </a:r>
            <a:r>
              <a:rPr lang="en-US" dirty="0">
                <a:solidFill>
                  <a:schemeClr val="bg1"/>
                </a:solidFill>
              </a:rPr>
              <a:t>, Dept of Geography, University of Wisconsin – Madison</a:t>
            </a:r>
          </a:p>
          <a:p>
            <a:r>
              <a:rPr lang="en-US" dirty="0" err="1">
                <a:solidFill>
                  <a:schemeClr val="bg1"/>
                </a:solidFill>
              </a:rPr>
              <a:t>Mahitha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Pillodi</a:t>
            </a:r>
            <a:r>
              <a:rPr lang="en-US" dirty="0">
                <a:solidFill>
                  <a:schemeClr val="bg1"/>
                </a:solidFill>
              </a:rPr>
              <a:t>, Dept of Computer Sciences, University of Wisconsin – Madison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82B51E-E49A-3DC1-6CD1-C116973105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498293"/>
            <a:ext cx="6697346" cy="352084"/>
          </a:xfrm>
        </p:spPr>
        <p:txBody>
          <a:bodyPr wrap="none" anchor="ctr">
            <a:normAutofit/>
          </a:bodyPr>
          <a:lstStyle/>
          <a:p>
            <a:r>
              <a:rPr lang="en-US" b="1" dirty="0"/>
              <a:t>Chinna Subbaraya Siddharth Ramavajjala</a:t>
            </a:r>
            <a:r>
              <a:rPr lang="en-US" dirty="0"/>
              <a:t>, </a:t>
            </a:r>
            <a:r>
              <a:rPr lang="en-US" b="0" dirty="0"/>
              <a:t>MSc GIS &amp; Cartography, Dept of Geography</a:t>
            </a:r>
          </a:p>
        </p:txBody>
      </p:sp>
    </p:spTree>
    <p:extLst>
      <p:ext uri="{BB962C8B-B14F-4D97-AF65-F5344CB8AC3E}">
        <p14:creationId xmlns:p14="http://schemas.microsoft.com/office/powerpoint/2010/main" val="786555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D392E-9272-0DA1-8DE7-52E02FE4C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31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99830-C718-3EB9-5761-974657C6F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32" y="391212"/>
            <a:ext cx="10668000" cy="1066800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Key terms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F3F012A-735C-0D92-56EC-60D4C3C97F8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2203" y="1872040"/>
            <a:ext cx="10459226" cy="392360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Distance Zone: </a:t>
            </a:r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Effect of distance on how a turbine is perceived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82B51E-E49A-3DC1-6CD1-C116973105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498293"/>
            <a:ext cx="6697346" cy="352084"/>
          </a:xfrm>
        </p:spPr>
        <p:txBody>
          <a:bodyPr wrap="none" anchor="ctr">
            <a:normAutofit/>
          </a:bodyPr>
          <a:lstStyle/>
          <a:p>
            <a:r>
              <a:rPr lang="en-US" b="1" dirty="0"/>
              <a:t>Chinna Subbaraya Siddharth Ramavajjala</a:t>
            </a:r>
            <a:r>
              <a:rPr lang="en-US" dirty="0"/>
              <a:t>, </a:t>
            </a:r>
            <a:r>
              <a:rPr lang="en-US" b="0" dirty="0"/>
              <a:t>MSc GIS &amp; Cartography, Dept of Geography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AC7B37-F1AC-1C59-2C2C-4F4B01FCF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776767" y="2456349"/>
            <a:ext cx="5171970" cy="38621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A88584-B16E-39AF-2713-51F48E1DF72E}"/>
              </a:ext>
            </a:extLst>
          </p:cNvPr>
          <p:cNvSpPr txBox="1"/>
          <p:nvPr/>
        </p:nvSpPr>
        <p:spPr>
          <a:xfrm>
            <a:off x="1767016" y="2566357"/>
            <a:ext cx="1402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ed Hat Text" panose="02010303040201060303"/>
              </a:rPr>
              <a:t>Turbine-1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FBA433-3DDB-4341-7DE3-5FAABF8D79B8}"/>
              </a:ext>
            </a:extLst>
          </p:cNvPr>
          <p:cNvSpPr txBox="1"/>
          <p:nvPr/>
        </p:nvSpPr>
        <p:spPr>
          <a:xfrm>
            <a:off x="3457185" y="3266292"/>
            <a:ext cx="1402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ed Hat Text" panose="02010303040201060303"/>
              </a:rPr>
              <a:t>Turbine-2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075FCF-3F2B-596B-AB15-1357F0C77764}"/>
              </a:ext>
            </a:extLst>
          </p:cNvPr>
          <p:cNvSpPr txBox="1"/>
          <p:nvPr/>
        </p:nvSpPr>
        <p:spPr>
          <a:xfrm>
            <a:off x="4693508" y="3864986"/>
            <a:ext cx="1402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ed Hat Text" panose="02010303040201060303"/>
              </a:rPr>
              <a:t>Turbine-3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ABC448-5622-F364-55DA-96451962A930}"/>
              </a:ext>
            </a:extLst>
          </p:cNvPr>
          <p:cNvSpPr txBox="1"/>
          <p:nvPr/>
        </p:nvSpPr>
        <p:spPr>
          <a:xfrm>
            <a:off x="7220015" y="5374814"/>
            <a:ext cx="239528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Red Hat Text" panose="02010303040201060303"/>
              </a:rPr>
              <a:t>Turbine-1</a:t>
            </a:r>
            <a:endParaRPr lang="en-US" sz="3600" dirty="0">
              <a:solidFill>
                <a:schemeClr val="tx1">
                  <a:lumMod val="90000"/>
                  <a:lumOff val="10000"/>
                </a:schemeClr>
              </a:solidFill>
              <a:latin typeface="Red Hat Text" panose="02010303040201060303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68BD58-4A7E-4090-83A9-FE6BB8A31FBD}"/>
              </a:ext>
            </a:extLst>
          </p:cNvPr>
          <p:cNvSpPr txBox="1"/>
          <p:nvPr/>
        </p:nvSpPr>
        <p:spPr>
          <a:xfrm>
            <a:off x="9115185" y="4519905"/>
            <a:ext cx="2227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ed Hat Text" panose="02010303040201060303"/>
              </a:rPr>
              <a:t>Turbine-2</a:t>
            </a:r>
            <a:r>
              <a:rPr lang="en-US" sz="2400" dirty="0">
                <a:solidFill>
                  <a:schemeClr val="bg1"/>
                </a:solidFill>
                <a:latin typeface="Red Hat Text" panose="02010303040201060303"/>
              </a:rPr>
              <a:t> </a:t>
            </a:r>
            <a:endParaRPr lang="en-US" sz="2400" dirty="0">
              <a:latin typeface="Red Hat Text" panose="02010303040201060303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89A7E5-AE03-BB9E-D7DD-E10F481B3EC9}"/>
              </a:ext>
            </a:extLst>
          </p:cNvPr>
          <p:cNvSpPr txBox="1"/>
          <p:nvPr/>
        </p:nvSpPr>
        <p:spPr>
          <a:xfrm>
            <a:off x="10475640" y="3616318"/>
            <a:ext cx="1402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/>
              </a:rPr>
              <a:t>Turbine-3</a:t>
            </a:r>
            <a:endParaRPr lang="en-US" dirty="0">
              <a:latin typeface="Red Hat Text" panose="02010303040201060303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3836D9-0811-3EB8-23AF-CD16FFF9080F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8417655" y="4750738"/>
            <a:ext cx="2925023" cy="1631386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26F8EC5-DC45-D970-0DCB-AD2AAAFEDBA4}"/>
              </a:ext>
            </a:extLst>
          </p:cNvPr>
          <p:cNvSpPr txBox="1"/>
          <p:nvPr/>
        </p:nvSpPr>
        <p:spPr>
          <a:xfrm rot="19832907">
            <a:off x="8274911" y="5570096"/>
            <a:ext cx="3614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Red Hat Text" panose="02010303040201060303"/>
              </a:rPr>
              <a:t>Increasing Distance from observer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 descr="Wind turbine">
                <a:extLst>
                  <a:ext uri="{FF2B5EF4-FFF2-40B4-BE49-F238E27FC236}">
                    <a16:creationId xmlns:a16="http://schemas.microsoft.com/office/drawing/2014/main" id="{B4333ED7-7770-C89C-1114-1E83D8E667A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98026298"/>
                  </p:ext>
                </p:extLst>
              </p:nvPr>
            </p:nvGraphicFramePr>
            <p:xfrm>
              <a:off x="6459650" y="3323201"/>
              <a:ext cx="1447896" cy="292344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447896" cy="2923447"/>
                    </a:xfrm>
                    <a:prstGeom prst="rect">
                      <a:avLst/>
                    </a:prstGeom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2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30715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 descr="Wind turbine">
                <a:extLst>
                  <a:ext uri="{FF2B5EF4-FFF2-40B4-BE49-F238E27FC236}">
                    <a16:creationId xmlns:a16="http://schemas.microsoft.com/office/drawing/2014/main" id="{B4333ED7-7770-C89C-1114-1E83D8E667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59650" y="3323201"/>
                <a:ext cx="1447896" cy="29234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Model 25" descr="Wind turbine">
                <a:extLst>
                  <a:ext uri="{FF2B5EF4-FFF2-40B4-BE49-F238E27FC236}">
                    <a16:creationId xmlns:a16="http://schemas.microsoft.com/office/drawing/2014/main" id="{09BB9A6F-F092-6788-D1E6-1D40DCC5D3B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661136234"/>
                  </p:ext>
                </p:extLst>
              </p:nvPr>
            </p:nvGraphicFramePr>
            <p:xfrm>
              <a:off x="8581987" y="3431279"/>
              <a:ext cx="976074" cy="155738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976074" cy="1557384"/>
                    </a:xfrm>
                    <a:prstGeom prst="rect">
                      <a:avLst/>
                    </a:prstGeom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2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18283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Model 25" descr="Wind turbine">
                <a:extLst>
                  <a:ext uri="{FF2B5EF4-FFF2-40B4-BE49-F238E27FC236}">
                    <a16:creationId xmlns:a16="http://schemas.microsoft.com/office/drawing/2014/main" id="{09BB9A6F-F092-6788-D1E6-1D40DCC5D3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81987" y="3431279"/>
                <a:ext cx="976074" cy="15573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" name="3D Model 26" descr="Wind turbine">
                <a:extLst>
                  <a:ext uri="{FF2B5EF4-FFF2-40B4-BE49-F238E27FC236}">
                    <a16:creationId xmlns:a16="http://schemas.microsoft.com/office/drawing/2014/main" id="{3FC18003-8995-87B2-F8CA-CC645659AA7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6422847"/>
                  </p:ext>
                </p:extLst>
              </p:nvPr>
            </p:nvGraphicFramePr>
            <p:xfrm>
              <a:off x="10062731" y="3410689"/>
              <a:ext cx="450005" cy="81312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50005" cy="813129"/>
                    </a:xfrm>
                    <a:prstGeom prst="rect">
                      <a:avLst/>
                    </a:prstGeom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2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9546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" name="3D Model 26" descr="Wind turbine">
                <a:extLst>
                  <a:ext uri="{FF2B5EF4-FFF2-40B4-BE49-F238E27FC236}">
                    <a16:creationId xmlns:a16="http://schemas.microsoft.com/office/drawing/2014/main" id="{3FC18003-8995-87B2-F8CA-CC645659AA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62731" y="3410689"/>
                <a:ext cx="450005" cy="8131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80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3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3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99830-C718-3EB9-5761-974657C6F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32" y="391212"/>
            <a:ext cx="10668000" cy="1066800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Key terms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F3F012A-735C-0D92-56EC-60D4C3C97F8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2203" y="1872040"/>
            <a:ext cx="10459226" cy="392360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Visual Exposure: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amount of turbine visible to observer at a relative height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82B51E-E49A-3DC1-6CD1-C116973105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498293"/>
            <a:ext cx="6697346" cy="352084"/>
          </a:xfrm>
        </p:spPr>
        <p:txBody>
          <a:bodyPr wrap="none" anchor="ctr">
            <a:normAutofit/>
          </a:bodyPr>
          <a:lstStyle/>
          <a:p>
            <a:r>
              <a:rPr lang="en-US" b="1" dirty="0"/>
              <a:t>Chinna Subbaraya Siddharth Ramavajjala</a:t>
            </a:r>
            <a:r>
              <a:rPr lang="en-US" dirty="0"/>
              <a:t>, </a:t>
            </a:r>
            <a:r>
              <a:rPr lang="en-US" b="0" dirty="0"/>
              <a:t>MSc GIS &amp; Cartography, Dept of Geography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Wind turbine">
                <a:extLst>
                  <a:ext uri="{FF2B5EF4-FFF2-40B4-BE49-F238E27FC236}">
                    <a16:creationId xmlns:a16="http://schemas.microsoft.com/office/drawing/2014/main" id="{279485C0-8BC7-E575-443A-B576A72652C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73366134"/>
                  </p:ext>
                </p:extLst>
              </p:nvPr>
            </p:nvGraphicFramePr>
            <p:xfrm>
              <a:off x="1454804" y="2244444"/>
              <a:ext cx="1653881" cy="346741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53881" cy="3467417"/>
                    </a:xfrm>
                    <a:prstGeom prst="rect">
                      <a:avLst/>
                    </a:prstGeom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2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35084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Wind turbine">
                <a:extLst>
                  <a:ext uri="{FF2B5EF4-FFF2-40B4-BE49-F238E27FC236}">
                    <a16:creationId xmlns:a16="http://schemas.microsoft.com/office/drawing/2014/main" id="{279485C0-8BC7-E575-443A-B576A72652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4804" y="2244444"/>
                <a:ext cx="1653881" cy="3467417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4DB2395-FC35-7A55-442A-55AFE41A8B34}"/>
              </a:ext>
            </a:extLst>
          </p:cNvPr>
          <p:cNvSpPr/>
          <p:nvPr/>
        </p:nvSpPr>
        <p:spPr>
          <a:xfrm>
            <a:off x="1475663" y="2917862"/>
            <a:ext cx="1700516" cy="2599360"/>
          </a:xfrm>
          <a:prstGeom prst="rect">
            <a:avLst/>
          </a:prstGeom>
          <a:solidFill>
            <a:schemeClr val="tx1">
              <a:lumMod val="90000"/>
              <a:lumOff val="1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Wind turbine">
                <a:extLst>
                  <a:ext uri="{FF2B5EF4-FFF2-40B4-BE49-F238E27FC236}">
                    <a16:creationId xmlns:a16="http://schemas.microsoft.com/office/drawing/2014/main" id="{123F01D5-B10B-05C4-21A3-AD7A9F150BD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1598648"/>
                  </p:ext>
                </p:extLst>
              </p:nvPr>
            </p:nvGraphicFramePr>
            <p:xfrm>
              <a:off x="4596410" y="2340663"/>
              <a:ext cx="1653881" cy="346741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53881" cy="3467417"/>
                    </a:xfrm>
                    <a:prstGeom prst="rect">
                      <a:avLst/>
                    </a:prstGeom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2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35084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Wind turbine">
                <a:extLst>
                  <a:ext uri="{FF2B5EF4-FFF2-40B4-BE49-F238E27FC236}">
                    <a16:creationId xmlns:a16="http://schemas.microsoft.com/office/drawing/2014/main" id="{123F01D5-B10B-05C4-21A3-AD7A9F150B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6410" y="2340663"/>
                <a:ext cx="1653881" cy="3467417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04BBC9A3-B7B1-970F-505D-2D1494512A06}"/>
              </a:ext>
            </a:extLst>
          </p:cNvPr>
          <p:cNvSpPr/>
          <p:nvPr/>
        </p:nvSpPr>
        <p:spPr>
          <a:xfrm>
            <a:off x="4573093" y="4541178"/>
            <a:ext cx="1700516" cy="976043"/>
          </a:xfrm>
          <a:prstGeom prst="rect">
            <a:avLst/>
          </a:prstGeom>
          <a:solidFill>
            <a:schemeClr val="tx1">
              <a:lumMod val="90000"/>
              <a:lumOff val="1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6478EE-EF72-8970-D7DE-18160C485CA6}"/>
              </a:ext>
            </a:extLst>
          </p:cNvPr>
          <p:cNvSpPr/>
          <p:nvPr/>
        </p:nvSpPr>
        <p:spPr>
          <a:xfrm>
            <a:off x="4573093" y="3263700"/>
            <a:ext cx="1700516" cy="1277479"/>
          </a:xfrm>
          <a:prstGeom prst="rect">
            <a:avLst/>
          </a:prstGeom>
          <a:solidFill>
            <a:schemeClr val="tx1">
              <a:lumMod val="25000"/>
              <a:lumOff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 descr="Wind turbine">
                <a:extLst>
                  <a:ext uri="{FF2B5EF4-FFF2-40B4-BE49-F238E27FC236}">
                    <a16:creationId xmlns:a16="http://schemas.microsoft.com/office/drawing/2014/main" id="{D0234D7C-FB7B-364B-2E3F-CC2A7611085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22185073"/>
                  </p:ext>
                </p:extLst>
              </p:nvPr>
            </p:nvGraphicFramePr>
            <p:xfrm>
              <a:off x="7649663" y="2305108"/>
              <a:ext cx="1653881" cy="346741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53881" cy="3467417"/>
                    </a:xfrm>
                    <a:prstGeom prst="rect">
                      <a:avLst/>
                    </a:prstGeom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2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35084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 descr="Wind turbine">
                <a:extLst>
                  <a:ext uri="{FF2B5EF4-FFF2-40B4-BE49-F238E27FC236}">
                    <a16:creationId xmlns:a16="http://schemas.microsoft.com/office/drawing/2014/main" id="{D0234D7C-FB7B-364B-2E3F-CC2A761108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49663" y="2305108"/>
                <a:ext cx="1653881" cy="3467417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836600DC-E812-8CD5-5E68-983220E4CE7A}"/>
              </a:ext>
            </a:extLst>
          </p:cNvPr>
          <p:cNvSpPr/>
          <p:nvPr/>
        </p:nvSpPr>
        <p:spPr>
          <a:xfrm>
            <a:off x="7603028" y="4541178"/>
            <a:ext cx="1700516" cy="976043"/>
          </a:xfrm>
          <a:prstGeom prst="rect">
            <a:avLst/>
          </a:prstGeom>
          <a:solidFill>
            <a:schemeClr val="tx1">
              <a:lumMod val="10000"/>
              <a:lumOff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17821F-51E3-52D1-A475-0E7E14807B4B}"/>
              </a:ext>
            </a:extLst>
          </p:cNvPr>
          <p:cNvSpPr txBox="1"/>
          <p:nvPr/>
        </p:nvSpPr>
        <p:spPr>
          <a:xfrm>
            <a:off x="1414561" y="5687081"/>
            <a:ext cx="222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Red Hat Text" panose="02010303040201060303"/>
              </a:rPr>
              <a:t>Blade End Visibility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934687-3148-4B8E-65AE-F5A309A3046F}"/>
              </a:ext>
            </a:extLst>
          </p:cNvPr>
          <p:cNvSpPr txBox="1"/>
          <p:nvPr/>
        </p:nvSpPr>
        <p:spPr>
          <a:xfrm>
            <a:off x="4668004" y="5687081"/>
            <a:ext cx="1510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Red Hat Text" panose="02010303040201060303"/>
              </a:rPr>
              <a:t>Hub Visibility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1614B-0CBE-7338-714A-DD21DCB279E2}"/>
              </a:ext>
            </a:extLst>
          </p:cNvPr>
          <p:cNvSpPr txBox="1"/>
          <p:nvPr/>
        </p:nvSpPr>
        <p:spPr>
          <a:xfrm>
            <a:off x="7500135" y="5687081"/>
            <a:ext cx="222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Red Hat Text" panose="02010303040201060303"/>
              </a:rPr>
              <a:t>Rotor Sweep Visibility</a:t>
            </a:r>
          </a:p>
        </p:txBody>
      </p:sp>
    </p:spTree>
    <p:extLst>
      <p:ext uri="{BB962C8B-B14F-4D97-AF65-F5344CB8AC3E}">
        <p14:creationId xmlns:p14="http://schemas.microsoft.com/office/powerpoint/2010/main" val="364254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3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3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99830-C718-3EB9-5761-974657C6F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32" y="391212"/>
            <a:ext cx="10668000" cy="1066800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Key terms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F3F012A-735C-0D92-56EC-60D4C3C97F8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2203" y="1872040"/>
            <a:ext cx="10459226" cy="392360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Turbine Visual Prominence means “How prominent a turbine is”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82B51E-E49A-3DC1-6CD1-C116973105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498293"/>
            <a:ext cx="6697346" cy="352084"/>
          </a:xfrm>
        </p:spPr>
        <p:txBody>
          <a:bodyPr wrap="none" anchor="ctr">
            <a:normAutofit/>
          </a:bodyPr>
          <a:lstStyle/>
          <a:p>
            <a:r>
              <a:rPr lang="en-US" b="1" dirty="0"/>
              <a:t>Chinna Subbaraya Siddharth Ramavajjala</a:t>
            </a:r>
            <a:r>
              <a:rPr lang="en-US" dirty="0"/>
              <a:t>, </a:t>
            </a:r>
            <a:r>
              <a:rPr lang="en-US" b="0" dirty="0"/>
              <a:t>MSc GIS &amp; Cartography, Dept of Geography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C5A8BB-796A-711B-6AF7-1F9386F48545}"/>
              </a:ext>
            </a:extLst>
          </p:cNvPr>
          <p:cNvSpPr txBox="1"/>
          <p:nvPr/>
        </p:nvSpPr>
        <p:spPr>
          <a:xfrm>
            <a:off x="10330852" y="3787445"/>
            <a:ext cx="1618113" cy="120032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Turbine-1</a:t>
            </a:r>
            <a:r>
              <a:rPr lang="en-US" sz="2400" dirty="0">
                <a:solidFill>
                  <a:schemeClr val="bg1"/>
                </a:solidFill>
              </a:rPr>
              <a:t>   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Turbine-2</a:t>
            </a:r>
            <a:r>
              <a:rPr lang="en-US" sz="2400" dirty="0">
                <a:solidFill>
                  <a:schemeClr val="bg1"/>
                </a:solidFill>
              </a:rPr>
              <a:t>   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Turbine-3</a:t>
            </a:r>
          </a:p>
        </p:txBody>
      </p:sp>
      <p:pic>
        <p:nvPicPr>
          <p:cNvPr id="15" name="Picture 14" descr="A green field with clouds in the sky&#10;&#10;Description automatically generated">
            <a:extLst>
              <a:ext uri="{FF2B5EF4-FFF2-40B4-BE49-F238E27FC236}">
                <a16:creationId xmlns:a16="http://schemas.microsoft.com/office/drawing/2014/main" id="{EE92EC35-8389-0D1A-DF79-307BEB744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6085" y="2877162"/>
            <a:ext cx="4420171" cy="33220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 descr="A green field with clouds in the sky&#10;&#10;Description automatically generated">
            <a:extLst>
              <a:ext uri="{FF2B5EF4-FFF2-40B4-BE49-F238E27FC236}">
                <a16:creationId xmlns:a16="http://schemas.microsoft.com/office/drawing/2014/main" id="{2204B8AC-2DA6-0EFA-E6BB-5C5D65459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43215" y="2877162"/>
            <a:ext cx="4420171" cy="33220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 descr="Wind turbine">
                <a:extLst>
                  <a:ext uri="{FF2B5EF4-FFF2-40B4-BE49-F238E27FC236}">
                    <a16:creationId xmlns:a16="http://schemas.microsoft.com/office/drawing/2014/main" id="{85FCCD5A-CFDA-0417-D427-8C9CD947F3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4818614"/>
                  </p:ext>
                </p:extLst>
              </p:nvPr>
            </p:nvGraphicFramePr>
            <p:xfrm>
              <a:off x="1270571" y="4302537"/>
              <a:ext cx="707790" cy="137047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707790" cy="1370474"/>
                    </a:xfrm>
                    <a:prstGeom prst="rect">
                      <a:avLst/>
                    </a:prstGeom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 ax="55397" ay="-1546291" az="-24086"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2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14828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 descr="Wind turbine">
                <a:extLst>
                  <a:ext uri="{FF2B5EF4-FFF2-40B4-BE49-F238E27FC236}">
                    <a16:creationId xmlns:a16="http://schemas.microsoft.com/office/drawing/2014/main" id="{85FCCD5A-CFDA-0417-D427-8C9CD947F3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0571" y="4302537"/>
                <a:ext cx="707790" cy="13704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 descr="Wind turbine">
                <a:extLst>
                  <a:ext uri="{FF2B5EF4-FFF2-40B4-BE49-F238E27FC236}">
                    <a16:creationId xmlns:a16="http://schemas.microsoft.com/office/drawing/2014/main" id="{5D3F0A1A-E62C-9B76-DD14-160F954835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368968"/>
                  </p:ext>
                </p:extLst>
              </p:nvPr>
            </p:nvGraphicFramePr>
            <p:xfrm>
              <a:off x="3511034" y="4109665"/>
              <a:ext cx="1050873" cy="202792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050873" cy="2027925"/>
                    </a:xfrm>
                    <a:prstGeom prst="rect">
                      <a:avLst/>
                    </a:prstGeom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 ax="53359" ay="-1247013" az="-18934"/>
                    <am3d:postTrans dx="0" dy="0" dz="0"/>
                  </am3d:trans>
                  <am3d:raster rName="Office3DRenderer" rVer="16.0.8326">
                    <am3d:blip r:embed="rId6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2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22267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 descr="Wind turbine">
                <a:extLst>
                  <a:ext uri="{FF2B5EF4-FFF2-40B4-BE49-F238E27FC236}">
                    <a16:creationId xmlns:a16="http://schemas.microsoft.com/office/drawing/2014/main" id="{5D3F0A1A-E62C-9B76-DD14-160F954835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11034" y="4109665"/>
                <a:ext cx="1050873" cy="20279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 descr="Wind turbine">
                <a:extLst>
                  <a:ext uri="{FF2B5EF4-FFF2-40B4-BE49-F238E27FC236}">
                    <a16:creationId xmlns:a16="http://schemas.microsoft.com/office/drawing/2014/main" id="{0592B721-325B-06BF-4EB3-D784642C1E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08187193"/>
                  </p:ext>
                </p:extLst>
              </p:nvPr>
            </p:nvGraphicFramePr>
            <p:xfrm>
              <a:off x="3150738" y="4395135"/>
              <a:ext cx="581082" cy="90453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81082" cy="904536"/>
                    </a:xfrm>
                    <a:prstGeom prst="rect">
                      <a:avLst/>
                    </a:prstGeom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 ax="-1567081" ay="-538556" az="262455"/>
                    <am3d:postTrans dx="0" dy="0" dz="0"/>
                  </am3d:trans>
                  <am3d:raster rName="Office3DRenderer" rVer="16.0.8326">
                    <am3d:blip r:embed="rId7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2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10426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 descr="Wind turbine">
                <a:extLst>
                  <a:ext uri="{FF2B5EF4-FFF2-40B4-BE49-F238E27FC236}">
                    <a16:creationId xmlns:a16="http://schemas.microsoft.com/office/drawing/2014/main" id="{0592B721-325B-06BF-4EB3-D784642C1E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50738" y="4395135"/>
                <a:ext cx="581082" cy="9045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 descr="Wind turbine">
                <a:extLst>
                  <a:ext uri="{FF2B5EF4-FFF2-40B4-BE49-F238E27FC236}">
                    <a16:creationId xmlns:a16="http://schemas.microsoft.com/office/drawing/2014/main" id="{FBBD91BA-A015-3E18-B504-F0B96C664B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80012388"/>
                  </p:ext>
                </p:extLst>
              </p:nvPr>
            </p:nvGraphicFramePr>
            <p:xfrm>
              <a:off x="4317427" y="4980909"/>
              <a:ext cx="422329" cy="77347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22329" cy="773472"/>
                    </a:xfrm>
                    <a:prstGeom prst="rect">
                      <a:avLst/>
                    </a:prstGeom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 ax="-962703" ay="-623928" az="178294"/>
                    <am3d:postTrans dx="0" dy="0" dz="0"/>
                  </am3d:trans>
                  <am3d:raster rName="Office3DRenderer" rVer="16.0.8326">
                    <am3d:blip r:embed="rId8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2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8057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 descr="Wind turbine">
                <a:extLst>
                  <a:ext uri="{FF2B5EF4-FFF2-40B4-BE49-F238E27FC236}">
                    <a16:creationId xmlns:a16="http://schemas.microsoft.com/office/drawing/2014/main" id="{FBBD91BA-A015-3E18-B504-F0B96C664B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17427" y="4980909"/>
                <a:ext cx="422329" cy="7734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 descr="Wind turbine">
                <a:extLst>
                  <a:ext uri="{FF2B5EF4-FFF2-40B4-BE49-F238E27FC236}">
                    <a16:creationId xmlns:a16="http://schemas.microsoft.com/office/drawing/2014/main" id="{273B594A-9B11-54D7-5523-D9867EC078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06950810"/>
                  </p:ext>
                </p:extLst>
              </p:nvPr>
            </p:nvGraphicFramePr>
            <p:xfrm flipH="1">
              <a:off x="2800198" y="4536879"/>
              <a:ext cx="355137" cy="552821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355137" cy="552821"/>
                    </a:xfrm>
                    <a:prstGeom prst="rect">
                      <a:avLst/>
                    </a:prstGeom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 ax="-1567081" ay="-538556" az="262455"/>
                    <am3d:postTrans dx="0" dy="0" dz="0"/>
                  </am3d:trans>
                  <am3d:raster rName="Office3DRenderer" rVer="16.0.8326">
                    <am3d:blip r:embed="rId9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2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6372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 descr="Wind turbine">
                <a:extLst>
                  <a:ext uri="{FF2B5EF4-FFF2-40B4-BE49-F238E27FC236}">
                    <a16:creationId xmlns:a16="http://schemas.microsoft.com/office/drawing/2014/main" id="{273B594A-9B11-54D7-5523-D9867EC078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2800198" y="4536879"/>
                <a:ext cx="355137" cy="5528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 descr="Wind turbine">
                <a:extLst>
                  <a:ext uri="{FF2B5EF4-FFF2-40B4-BE49-F238E27FC236}">
                    <a16:creationId xmlns:a16="http://schemas.microsoft.com/office/drawing/2014/main" id="{3392A828-1A3D-BCDB-A367-F1975AB94E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81815939"/>
                  </p:ext>
                </p:extLst>
              </p:nvPr>
            </p:nvGraphicFramePr>
            <p:xfrm>
              <a:off x="2072198" y="4856645"/>
              <a:ext cx="641581" cy="123809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41581" cy="1238093"/>
                    </a:xfrm>
                    <a:prstGeom prst="rect">
                      <a:avLst/>
                    </a:prstGeom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 ax="53359" ay="-1247013" az="-18934"/>
                    <am3d:postTrans dx="0" dy="0" dz="0"/>
                  </am3d:trans>
                  <am3d:raster rName="Office3DRenderer" rVer="16.0.8326">
                    <am3d:blip r:embed="rId10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2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13594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 descr="Wind turbine">
                <a:extLst>
                  <a:ext uri="{FF2B5EF4-FFF2-40B4-BE49-F238E27FC236}">
                    <a16:creationId xmlns:a16="http://schemas.microsoft.com/office/drawing/2014/main" id="{3392A828-1A3D-BCDB-A367-F1975AB94E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72198" y="4856645"/>
                <a:ext cx="641581" cy="12380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 descr="Wind turbine">
                <a:extLst>
                  <a:ext uri="{FF2B5EF4-FFF2-40B4-BE49-F238E27FC236}">
                    <a16:creationId xmlns:a16="http://schemas.microsoft.com/office/drawing/2014/main" id="{68E19FAE-E8E8-5750-3CED-39759135E13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2760788"/>
                  </p:ext>
                </p:extLst>
              </p:nvPr>
            </p:nvGraphicFramePr>
            <p:xfrm>
              <a:off x="1836665" y="4513859"/>
              <a:ext cx="483985" cy="60976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83985" cy="609769"/>
                    </a:xfrm>
                    <a:prstGeom prst="rect">
                      <a:avLst/>
                    </a:prstGeom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 ax="-3153014" ay="123434" az="-161001"/>
                    <am3d:postTrans dx="0" dy="0" dz="0"/>
                  </am3d:trans>
                  <am3d:raster rName="Office3DRenderer" rVer="16.0.8326">
                    <am3d:blip r:embed="rId11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2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7598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 descr="Wind turbine">
                <a:extLst>
                  <a:ext uri="{FF2B5EF4-FFF2-40B4-BE49-F238E27FC236}">
                    <a16:creationId xmlns:a16="http://schemas.microsoft.com/office/drawing/2014/main" id="{68E19FAE-E8E8-5750-3CED-39759135E1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36665" y="4513859"/>
                <a:ext cx="483985" cy="609769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B6291157-0137-607B-6AD9-025DD53201B4}"/>
              </a:ext>
            </a:extLst>
          </p:cNvPr>
          <p:cNvSpPr txBox="1"/>
          <p:nvPr/>
        </p:nvSpPr>
        <p:spPr>
          <a:xfrm>
            <a:off x="3544943" y="4056228"/>
            <a:ext cx="1515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Turbine-1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2C6443-36C9-4672-72DC-B673111CD068}"/>
              </a:ext>
            </a:extLst>
          </p:cNvPr>
          <p:cNvSpPr txBox="1"/>
          <p:nvPr/>
        </p:nvSpPr>
        <p:spPr>
          <a:xfrm>
            <a:off x="2398737" y="4331803"/>
            <a:ext cx="934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Turbine-2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E1D07F4-7E08-D2D1-65D1-75266EE46C55}"/>
              </a:ext>
            </a:extLst>
          </p:cNvPr>
          <p:cNvSpPr txBox="1"/>
          <p:nvPr/>
        </p:nvSpPr>
        <p:spPr>
          <a:xfrm>
            <a:off x="2143030" y="2393889"/>
            <a:ext cx="16694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Scenario-1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endParaRPr lang="en-US" sz="2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769C88-9D48-A864-46B5-76978829F058}"/>
              </a:ext>
            </a:extLst>
          </p:cNvPr>
          <p:cNvSpPr txBox="1"/>
          <p:nvPr/>
        </p:nvSpPr>
        <p:spPr>
          <a:xfrm>
            <a:off x="6918564" y="2346234"/>
            <a:ext cx="16694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Scenario-2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5455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3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3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3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3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3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3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99830-C718-3EB9-5761-974657C6F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32" y="391212"/>
            <a:ext cx="10668000" cy="1066800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Problem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F3F012A-735C-0D92-56EC-60D4C3C97F8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2203" y="1872041"/>
            <a:ext cx="11260610" cy="392360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Visual Impact Assessment (VIA) crucial and mandated as part of permitting process.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(Shadow Flicker and Noise)</a:t>
            </a:r>
          </a:p>
          <a:p>
            <a:r>
              <a:rPr lang="en-US" dirty="0">
                <a:solidFill>
                  <a:schemeClr val="bg1"/>
                </a:solidFill>
              </a:rPr>
              <a:t>Without VIA or with flawed VIA can lead to sub-optimal site selection for wind projects</a:t>
            </a:r>
          </a:p>
          <a:p>
            <a:r>
              <a:rPr lang="en-US" dirty="0">
                <a:solidFill>
                  <a:schemeClr val="bg1"/>
                </a:solidFill>
              </a:rPr>
              <a:t>No open-source Python tools available to perform VIA except </a:t>
            </a:r>
            <a:r>
              <a:rPr lang="en-US" b="1" dirty="0">
                <a:solidFill>
                  <a:schemeClr val="bg1"/>
                </a:solidFill>
              </a:rPr>
              <a:t>GRASS GIS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82B51E-E49A-3DC1-6CD1-C116973105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498293"/>
            <a:ext cx="6697346" cy="352084"/>
          </a:xfrm>
        </p:spPr>
        <p:txBody>
          <a:bodyPr wrap="none" anchor="ctr">
            <a:normAutofit/>
          </a:bodyPr>
          <a:lstStyle/>
          <a:p>
            <a:r>
              <a:rPr lang="en-US" b="1" dirty="0"/>
              <a:t>Chinna Subbaraya Siddharth Ramavajjala</a:t>
            </a:r>
            <a:r>
              <a:rPr lang="en-US" dirty="0"/>
              <a:t>, </a:t>
            </a:r>
            <a:r>
              <a:rPr lang="en-US" b="0" dirty="0"/>
              <a:t>MSc GIS &amp; Cartography, Dept of Geography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BAF1C4F-F787-7A9E-5F54-677EF6BEBB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b="29545"/>
          <a:stretch/>
        </p:blipFill>
        <p:spPr>
          <a:xfrm>
            <a:off x="7236262" y="4486114"/>
            <a:ext cx="2294902" cy="9937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3EA16C-5700-7FE3-37ED-95E780A6B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35" y="4188165"/>
            <a:ext cx="6164836" cy="18301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0379B2-D064-95C7-8A96-FE59CF93130D}"/>
              </a:ext>
            </a:extLst>
          </p:cNvPr>
          <p:cNvSpPr/>
          <p:nvPr/>
        </p:nvSpPr>
        <p:spPr>
          <a:xfrm>
            <a:off x="4438436" y="4982966"/>
            <a:ext cx="1657564" cy="267128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868239-462C-6443-5F67-8F3CB9F22911}"/>
              </a:ext>
            </a:extLst>
          </p:cNvPr>
          <p:cNvCxnSpPr>
            <a:cxnSpLocks/>
          </p:cNvCxnSpPr>
          <p:nvPr/>
        </p:nvCxnSpPr>
        <p:spPr>
          <a:xfrm>
            <a:off x="4438436" y="4736387"/>
            <a:ext cx="214729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886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99830-C718-3EB9-5761-974657C6F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32" y="391212"/>
            <a:ext cx="10668000" cy="1066800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Solution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F3F012A-735C-0D92-56EC-60D4C3C97F8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798" y="1905854"/>
            <a:ext cx="5335282" cy="39236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 develop an open-source Python library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viawind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*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</a:rPr>
              <a:t>Python library that abstracts VIA geospatial workflow to a simple methods and performs </a:t>
            </a:r>
          </a:p>
          <a:p>
            <a:r>
              <a:rPr lang="en-US" dirty="0">
                <a:solidFill>
                  <a:schemeClr val="bg1"/>
                </a:solidFill>
              </a:rPr>
              <a:t>The library has to support visualization of geospatial data products and allow users to interact with outputs.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82B51E-E49A-3DC1-6CD1-C116973105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498293"/>
            <a:ext cx="6697346" cy="352084"/>
          </a:xfrm>
        </p:spPr>
        <p:txBody>
          <a:bodyPr wrap="none" anchor="ctr">
            <a:normAutofit/>
          </a:bodyPr>
          <a:lstStyle/>
          <a:p>
            <a:r>
              <a:rPr lang="en-US" b="1" dirty="0"/>
              <a:t>Chinna Subbaraya Siddharth Ramavajjala</a:t>
            </a:r>
            <a:r>
              <a:rPr lang="en-US" dirty="0"/>
              <a:t>, </a:t>
            </a:r>
            <a:r>
              <a:rPr lang="en-US" b="0" dirty="0"/>
              <a:t>MSc GIS &amp; Cartography, Dept of Geography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2B0E09-0BAB-6503-26C6-AC06A6E88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6411921" y="2082406"/>
            <a:ext cx="5254307" cy="35028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29380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1F19408-1E83-0FFE-6B4F-A1F9833F7E91}"/>
              </a:ext>
            </a:extLst>
          </p:cNvPr>
          <p:cNvGrpSpPr/>
          <p:nvPr/>
        </p:nvGrpSpPr>
        <p:grpSpPr>
          <a:xfrm>
            <a:off x="3881444" y="1163887"/>
            <a:ext cx="255351" cy="546168"/>
            <a:chOff x="7334655" y="3041154"/>
            <a:chExt cx="817123" cy="174773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CA9C3BE-657F-2AD1-F2E4-18370BFB5F14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2D9D8C6-6260-0E73-C931-B12CB76994C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02C3633-30E5-9309-D074-3A9CD4716B02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 w="127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6E65A00-1AE8-A836-C98D-0E0E6AE51654}"/>
              </a:ext>
            </a:extLst>
          </p:cNvPr>
          <p:cNvSpPr/>
          <p:nvPr/>
        </p:nvSpPr>
        <p:spPr>
          <a:xfrm>
            <a:off x="2720307" y="1487802"/>
            <a:ext cx="1161136" cy="348658"/>
          </a:xfrm>
          <a:prstGeom prst="rect">
            <a:avLst/>
          </a:prstGeom>
          <a:solidFill>
            <a:srgbClr val="0B5E9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/>
              <a:t>Digital Elevation Model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79EEE1-30F3-80E2-D03A-17A61475A6F1}"/>
              </a:ext>
            </a:extLst>
          </p:cNvPr>
          <p:cNvCxnSpPr>
            <a:cxnSpLocks/>
          </p:cNvCxnSpPr>
          <p:nvPr/>
        </p:nvCxnSpPr>
        <p:spPr>
          <a:xfrm>
            <a:off x="4136795" y="1425458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DC3674E-F5E9-1C22-72FE-283411A31FAE}"/>
              </a:ext>
            </a:extLst>
          </p:cNvPr>
          <p:cNvSpPr/>
          <p:nvPr/>
        </p:nvSpPr>
        <p:spPr>
          <a:xfrm>
            <a:off x="4615321" y="1230621"/>
            <a:ext cx="1229079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Compute Relative Viewsheds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16507E-63D8-9A6F-C4E4-089A29C4C955}"/>
              </a:ext>
            </a:extLst>
          </p:cNvPr>
          <p:cNvGrpSpPr/>
          <p:nvPr/>
        </p:nvGrpSpPr>
        <p:grpSpPr>
          <a:xfrm>
            <a:off x="6211783" y="815339"/>
            <a:ext cx="828675" cy="1243263"/>
            <a:chOff x="13942347" y="1404329"/>
            <a:chExt cx="2651760" cy="39784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DAABEEC-9439-9238-7D5A-702EE206268B}"/>
                </a:ext>
              </a:extLst>
            </p:cNvPr>
            <p:cNvSpPr/>
            <p:nvPr/>
          </p:nvSpPr>
          <p:spPr>
            <a:xfrm>
              <a:off x="13942347" y="1404329"/>
              <a:ext cx="2651760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Blade End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D030C39-6F3D-48BF-F71D-05158358979E}"/>
                </a:ext>
              </a:extLst>
            </p:cNvPr>
            <p:cNvSpPr/>
            <p:nvPr/>
          </p:nvSpPr>
          <p:spPr>
            <a:xfrm>
              <a:off x="13942347" y="2989340"/>
              <a:ext cx="2651760" cy="8694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Hub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2ACA013-30EE-A137-D153-4C36817F641C}"/>
                </a:ext>
              </a:extLst>
            </p:cNvPr>
            <p:cNvSpPr/>
            <p:nvPr/>
          </p:nvSpPr>
          <p:spPr>
            <a:xfrm>
              <a:off x="13942347" y="4267422"/>
              <a:ext cx="2651760" cy="11153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Rotor Sweep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DDEA8F2-495A-F5AC-49D7-520BBE1D3AC0}"/>
              </a:ext>
            </a:extLst>
          </p:cNvPr>
          <p:cNvSpPr txBox="1"/>
          <p:nvPr/>
        </p:nvSpPr>
        <p:spPr>
          <a:xfrm>
            <a:off x="4615322" y="886706"/>
            <a:ext cx="1328487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Create for each location separately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0D2D6DB-FC12-C55C-2CA7-9D5AA72D3B89}"/>
              </a:ext>
            </a:extLst>
          </p:cNvPr>
          <p:cNvGrpSpPr/>
          <p:nvPr/>
        </p:nvGrpSpPr>
        <p:grpSpPr>
          <a:xfrm>
            <a:off x="5844398" y="994132"/>
            <a:ext cx="313063" cy="1043756"/>
            <a:chOff x="13596513" y="1697202"/>
            <a:chExt cx="1001802" cy="334001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C5BCFDD-C211-0502-4C81-D3B6204CB264}"/>
                </a:ext>
              </a:extLst>
            </p:cNvPr>
            <p:cNvCxnSpPr>
              <a:cxnSpLocks/>
            </p:cNvCxnSpPr>
            <p:nvPr/>
          </p:nvCxnSpPr>
          <p:spPr>
            <a:xfrm>
              <a:off x="13596513" y="3192380"/>
              <a:ext cx="328035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54BE10-2529-AAEB-C33F-E8008AEB4707}"/>
                </a:ext>
              </a:extLst>
            </p:cNvPr>
            <p:cNvCxnSpPr/>
            <p:nvPr/>
          </p:nvCxnSpPr>
          <p:spPr>
            <a:xfrm>
              <a:off x="13924547" y="1697202"/>
              <a:ext cx="0" cy="3340019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DAEBAB-50F3-EC14-7240-5F223A114274}"/>
                </a:ext>
              </a:extLst>
            </p:cNvPr>
            <p:cNvCxnSpPr/>
            <p:nvPr/>
          </p:nvCxnSpPr>
          <p:spPr>
            <a:xfrm>
              <a:off x="13924547" y="1697202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B2034BC-D08B-014A-9C29-6272AAF0ED56}"/>
                </a:ext>
              </a:extLst>
            </p:cNvPr>
            <p:cNvCxnSpPr/>
            <p:nvPr/>
          </p:nvCxnSpPr>
          <p:spPr>
            <a:xfrm>
              <a:off x="13924547" y="3192379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5C5603-9184-C308-ECD2-218AD0430B7F}"/>
                </a:ext>
              </a:extLst>
            </p:cNvPr>
            <p:cNvCxnSpPr/>
            <p:nvPr/>
          </p:nvCxnSpPr>
          <p:spPr>
            <a:xfrm>
              <a:off x="13917084" y="5037221"/>
              <a:ext cx="673768" cy="0"/>
            </a:xfrm>
            <a:prstGeom prst="line">
              <a:avLst/>
            </a:prstGeom>
            <a:ln w="952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1" name="Right Brace 30">
            <a:extLst>
              <a:ext uri="{FF2B5EF4-FFF2-40B4-BE49-F238E27FC236}">
                <a16:creationId xmlns:a16="http://schemas.microsoft.com/office/drawing/2014/main" id="{84BEA15A-B461-9F5F-7BA6-DAE265CCFB98}"/>
              </a:ext>
            </a:extLst>
          </p:cNvPr>
          <p:cNvSpPr/>
          <p:nvPr/>
        </p:nvSpPr>
        <p:spPr>
          <a:xfrm>
            <a:off x="7097113" y="803826"/>
            <a:ext cx="149565" cy="1244663"/>
          </a:xfrm>
          <a:prstGeom prst="rightBrace">
            <a:avLst>
              <a:gd name="adj1" fmla="val 8333"/>
              <a:gd name="adj2" fmla="val 50466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563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1D15F7-7EAF-80FD-77A9-B48380B06E42}"/>
              </a:ext>
            </a:extLst>
          </p:cNvPr>
          <p:cNvCxnSpPr>
            <a:cxnSpLocks/>
          </p:cNvCxnSpPr>
          <p:nvPr/>
        </p:nvCxnSpPr>
        <p:spPr>
          <a:xfrm>
            <a:off x="8513053" y="1449503"/>
            <a:ext cx="478527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0D1B267-7DF9-1D14-1C63-BBC5AA4B652F}"/>
              </a:ext>
            </a:extLst>
          </p:cNvPr>
          <p:cNvSpPr/>
          <p:nvPr/>
        </p:nvSpPr>
        <p:spPr>
          <a:xfrm>
            <a:off x="8991580" y="1242134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Merge Relative Viewsheds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511AE8-6108-64FB-04B1-5DDFBAD3F9FB}"/>
              </a:ext>
            </a:extLst>
          </p:cNvPr>
          <p:cNvSpPr txBox="1"/>
          <p:nvPr/>
        </p:nvSpPr>
        <p:spPr>
          <a:xfrm>
            <a:off x="8991580" y="654619"/>
            <a:ext cx="11179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Store maximum in each pixel and calculate for each wind turbine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6A42892-DD65-4C8C-867A-71B1D8B184FD}"/>
              </a:ext>
            </a:extLst>
          </p:cNvPr>
          <p:cNvCxnSpPr>
            <a:cxnSpLocks/>
          </p:cNvCxnSpPr>
          <p:nvPr/>
        </p:nvCxnSpPr>
        <p:spPr>
          <a:xfrm>
            <a:off x="1298125" y="1174620"/>
            <a:ext cx="1643438" cy="0"/>
          </a:xfrm>
          <a:prstGeom prst="line">
            <a:avLst/>
          </a:prstGeom>
          <a:ln w="127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6A36958-AABF-EB7A-EB89-C4169C2C263C}"/>
              </a:ext>
            </a:extLst>
          </p:cNvPr>
          <p:cNvCxnSpPr>
            <a:cxnSpLocks/>
          </p:cNvCxnSpPr>
          <p:nvPr/>
        </p:nvCxnSpPr>
        <p:spPr>
          <a:xfrm>
            <a:off x="2083312" y="1174620"/>
            <a:ext cx="0" cy="1709325"/>
          </a:xfrm>
          <a:prstGeom prst="line">
            <a:avLst/>
          </a:prstGeom>
          <a:ln w="12700"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67B8211C-0D56-5087-7A10-9EE522A8158C}"/>
              </a:ext>
            </a:extLst>
          </p:cNvPr>
          <p:cNvSpPr/>
          <p:nvPr/>
        </p:nvSpPr>
        <p:spPr>
          <a:xfrm>
            <a:off x="1595243" y="2901065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Compute Multi Ring Buffer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58D4F3-3626-0072-2D49-4E4533D2E27B}"/>
              </a:ext>
            </a:extLst>
          </p:cNvPr>
          <p:cNvSpPr txBox="1"/>
          <p:nvPr/>
        </p:nvSpPr>
        <p:spPr>
          <a:xfrm>
            <a:off x="2147466" y="2071692"/>
            <a:ext cx="6644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Create for each location separately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8F96C0-F171-EDB8-ECD5-AE625B329A53}"/>
              </a:ext>
            </a:extLst>
          </p:cNvPr>
          <p:cNvCxnSpPr>
            <a:cxnSpLocks/>
          </p:cNvCxnSpPr>
          <p:nvPr/>
        </p:nvCxnSpPr>
        <p:spPr>
          <a:xfrm>
            <a:off x="2713177" y="3095902"/>
            <a:ext cx="66815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842767E-B40A-2CF1-EC28-DCFC32A0A9B5}"/>
              </a:ext>
            </a:extLst>
          </p:cNvPr>
          <p:cNvSpPr/>
          <p:nvPr/>
        </p:nvSpPr>
        <p:spPr>
          <a:xfrm>
            <a:off x="3382537" y="2865728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Rasterize Multi Ring Buffer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CB92C4-4D89-5E7F-ACC2-252530FD52F7}"/>
              </a:ext>
            </a:extLst>
          </p:cNvPr>
          <p:cNvSpPr txBox="1"/>
          <p:nvPr/>
        </p:nvSpPr>
        <p:spPr>
          <a:xfrm>
            <a:off x="1555271" y="3367647"/>
            <a:ext cx="1643437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 – 0.8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0.8 – 3.2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3.2 – 8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8 – 16.1 KM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16.1 – 32.2 KM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B80CCC-D366-1F6B-981C-7EC961E3594F}"/>
              </a:ext>
            </a:extLst>
          </p:cNvPr>
          <p:cNvSpPr txBox="1"/>
          <p:nvPr/>
        </p:nvSpPr>
        <p:spPr>
          <a:xfrm>
            <a:off x="3381327" y="3367647"/>
            <a:ext cx="1415716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Immediate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1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Foreground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2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Near-Midground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3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Far-Midground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4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: 5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53FEBB0-8930-FB50-C498-B63F10D8B755}"/>
              </a:ext>
            </a:extLst>
          </p:cNvPr>
          <p:cNvCxnSpPr>
            <a:cxnSpLocks/>
          </p:cNvCxnSpPr>
          <p:nvPr/>
        </p:nvCxnSpPr>
        <p:spPr>
          <a:xfrm flipH="1">
            <a:off x="8348769" y="3057802"/>
            <a:ext cx="116018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92DCD306-F6D9-DE66-1377-FFEF1D53EA81}"/>
              </a:ext>
            </a:extLst>
          </p:cNvPr>
          <p:cNvSpPr/>
          <p:nvPr/>
        </p:nvSpPr>
        <p:spPr>
          <a:xfrm>
            <a:off x="7233040" y="2865728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Merge </a:t>
            </a:r>
            <a:r>
              <a:rPr lang="en-US" sz="1125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Rasters</a:t>
            </a:r>
            <a:endParaRPr lang="en-US" sz="1125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6B4CDBC-3D49-8998-A728-DFFBC82D6AD1}"/>
              </a:ext>
            </a:extLst>
          </p:cNvPr>
          <p:cNvCxnSpPr>
            <a:cxnSpLocks/>
          </p:cNvCxnSpPr>
          <p:nvPr/>
        </p:nvCxnSpPr>
        <p:spPr>
          <a:xfrm>
            <a:off x="9508957" y="1631807"/>
            <a:ext cx="0" cy="70711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DCDBC15-91A7-9A03-0425-51005EFEFC3E}"/>
              </a:ext>
            </a:extLst>
          </p:cNvPr>
          <p:cNvSpPr/>
          <p:nvPr/>
        </p:nvSpPr>
        <p:spPr>
          <a:xfrm>
            <a:off x="8981401" y="2338917"/>
            <a:ext cx="1117934" cy="3886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Visual Exposure Raster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152FC1-2DEA-39C9-0CCD-874C45DC81B2}"/>
              </a:ext>
            </a:extLst>
          </p:cNvPr>
          <p:cNvCxnSpPr>
            <a:cxnSpLocks/>
          </p:cNvCxnSpPr>
          <p:nvPr/>
        </p:nvCxnSpPr>
        <p:spPr>
          <a:xfrm>
            <a:off x="9508957" y="2727537"/>
            <a:ext cx="0" cy="330265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3B21E85F-EF17-7C20-BDBA-A9ADD7C9050F}"/>
              </a:ext>
            </a:extLst>
          </p:cNvPr>
          <p:cNvSpPr/>
          <p:nvPr/>
        </p:nvSpPr>
        <p:spPr>
          <a:xfrm>
            <a:off x="4843965" y="287236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Distance Zone Raster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45D865F-2F05-BB04-F43D-A026090B3F64}"/>
              </a:ext>
            </a:extLst>
          </p:cNvPr>
          <p:cNvCxnSpPr>
            <a:cxnSpLocks/>
            <a:endCxn id="48" idx="3"/>
          </p:cNvCxnSpPr>
          <p:nvPr/>
        </p:nvCxnSpPr>
        <p:spPr>
          <a:xfrm flipH="1">
            <a:off x="4500471" y="3060565"/>
            <a:ext cx="334058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AFF6CF3-A8BD-F08E-F0D0-784A279B0A32}"/>
              </a:ext>
            </a:extLst>
          </p:cNvPr>
          <p:cNvCxnSpPr>
            <a:cxnSpLocks/>
            <a:stCxn id="74" idx="3"/>
          </p:cNvCxnSpPr>
          <p:nvPr/>
        </p:nvCxnSpPr>
        <p:spPr>
          <a:xfrm flipV="1">
            <a:off x="5961899" y="3060565"/>
            <a:ext cx="1271141" cy="663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242BB1B-8414-8C4A-16E5-D69FD4C771F4}"/>
              </a:ext>
            </a:extLst>
          </p:cNvPr>
          <p:cNvGrpSpPr/>
          <p:nvPr/>
        </p:nvGrpSpPr>
        <p:grpSpPr>
          <a:xfrm rot="16200000">
            <a:off x="7645340" y="2763026"/>
            <a:ext cx="257175" cy="1936418"/>
            <a:chOff x="7334655" y="3041154"/>
            <a:chExt cx="817123" cy="1747736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33D0F3F-00AA-FF4E-0ABD-7A72054E20FE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2B8C0B-582D-93B8-D1F4-021136E7C69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EA9C5E4-1CA5-8CCB-74B0-F2EE557AF5D3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D652289-6A02-CC01-1CCB-74E4DFD75328}"/>
              </a:ext>
            </a:extLst>
          </p:cNvPr>
          <p:cNvCxnSpPr>
            <a:cxnSpLocks/>
          </p:cNvCxnSpPr>
          <p:nvPr/>
        </p:nvCxnSpPr>
        <p:spPr>
          <a:xfrm>
            <a:off x="7742012" y="3255401"/>
            <a:ext cx="0" cy="347246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EDF0A71-AA16-91B1-E67E-F1244E4BCD72}"/>
              </a:ext>
            </a:extLst>
          </p:cNvPr>
          <p:cNvSpPr/>
          <p:nvPr/>
        </p:nvSpPr>
        <p:spPr>
          <a:xfrm>
            <a:off x="6267005" y="386215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as per Table 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1405A86-A2F2-76F7-C957-30D2083B7BE1}"/>
              </a:ext>
            </a:extLst>
          </p:cNvPr>
          <p:cNvSpPr/>
          <p:nvPr/>
        </p:nvSpPr>
        <p:spPr>
          <a:xfrm>
            <a:off x="8229155" y="386215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as per Table 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0DE6DD0-4672-7A92-0222-80B225F16FA5}"/>
              </a:ext>
            </a:extLst>
          </p:cNvPr>
          <p:cNvSpPr txBox="1"/>
          <p:nvPr/>
        </p:nvSpPr>
        <p:spPr>
          <a:xfrm>
            <a:off x="6802365" y="3639632"/>
            <a:ext cx="1233423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5912235-A9E8-E342-5436-EEE184BEF852}"/>
              </a:ext>
            </a:extLst>
          </p:cNvPr>
          <p:cNvSpPr txBox="1"/>
          <p:nvPr/>
        </p:nvSpPr>
        <p:spPr>
          <a:xfrm>
            <a:off x="8742137" y="3639380"/>
            <a:ext cx="985665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0BB5B10-4B7A-8F23-6A75-EB9225289001}"/>
              </a:ext>
            </a:extLst>
          </p:cNvPr>
          <p:cNvCxnSpPr>
            <a:cxnSpLocks/>
          </p:cNvCxnSpPr>
          <p:nvPr/>
        </p:nvCxnSpPr>
        <p:spPr>
          <a:xfrm>
            <a:off x="6852015" y="4251828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0E7FDA2-90D4-4800-DDB5-82AD1492FBE5}"/>
              </a:ext>
            </a:extLst>
          </p:cNvPr>
          <p:cNvCxnSpPr>
            <a:cxnSpLocks/>
          </p:cNvCxnSpPr>
          <p:nvPr/>
        </p:nvCxnSpPr>
        <p:spPr>
          <a:xfrm>
            <a:off x="8756594" y="4254293"/>
            <a:ext cx="0" cy="2286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7C788BDA-0DB5-D958-5628-3AC2692876AF}"/>
              </a:ext>
            </a:extLst>
          </p:cNvPr>
          <p:cNvSpPr/>
          <p:nvPr/>
        </p:nvSpPr>
        <p:spPr>
          <a:xfrm>
            <a:off x="6288049" y="4351556"/>
            <a:ext cx="1170022" cy="5175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Visual Prominence Raster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4475435-F21A-0D62-0583-90A00D2AD3D7}"/>
              </a:ext>
            </a:extLst>
          </p:cNvPr>
          <p:cNvSpPr/>
          <p:nvPr/>
        </p:nvSpPr>
        <p:spPr>
          <a:xfrm>
            <a:off x="8197627" y="4342608"/>
            <a:ext cx="1170022" cy="5265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Meaningful Visibility Raster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63356E3-C89E-308B-6849-B63CED0DA06E}"/>
              </a:ext>
            </a:extLst>
          </p:cNvPr>
          <p:cNvSpPr/>
          <p:nvPr/>
        </p:nvSpPr>
        <p:spPr>
          <a:xfrm>
            <a:off x="6263622" y="5095825"/>
            <a:ext cx="1183581" cy="5200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Cumulative Visual Prominence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5ECB8AD-0A17-78F3-86BD-B0B7B59C27C3}"/>
              </a:ext>
            </a:extLst>
          </p:cNvPr>
          <p:cNvCxnSpPr>
            <a:cxnSpLocks/>
          </p:cNvCxnSpPr>
          <p:nvPr/>
        </p:nvCxnSpPr>
        <p:spPr>
          <a:xfrm>
            <a:off x="6852015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0F82EB75-ED18-BB01-2DB1-C2F9BF24D167}"/>
              </a:ext>
            </a:extLst>
          </p:cNvPr>
          <p:cNvSpPr/>
          <p:nvPr/>
        </p:nvSpPr>
        <p:spPr>
          <a:xfrm>
            <a:off x="8229154" y="5095825"/>
            <a:ext cx="1138495" cy="5132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Cumulative Meaningful Visibility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DF74884-E7BD-40C4-259A-090D56241F3E}"/>
              </a:ext>
            </a:extLst>
          </p:cNvPr>
          <p:cNvGrpSpPr/>
          <p:nvPr/>
        </p:nvGrpSpPr>
        <p:grpSpPr>
          <a:xfrm rot="5400000">
            <a:off x="7747916" y="4786256"/>
            <a:ext cx="257175" cy="1936418"/>
            <a:chOff x="7334655" y="3041154"/>
            <a:chExt cx="817123" cy="1747736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42424A8-F260-0C84-2927-0C8D9C22FD7B}"/>
                </a:ext>
              </a:extLst>
            </p:cNvPr>
            <p:cNvCxnSpPr/>
            <p:nvPr/>
          </p:nvCxnSpPr>
          <p:spPr>
            <a:xfrm>
              <a:off x="7334655" y="3041154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70A49C8-4BAC-851E-2ED7-786172DA5453}"/>
                </a:ext>
              </a:extLst>
            </p:cNvPr>
            <p:cNvCxnSpPr/>
            <p:nvPr/>
          </p:nvCxnSpPr>
          <p:spPr>
            <a:xfrm>
              <a:off x="7334655" y="4788890"/>
              <a:ext cx="817123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846647C-3DA5-B43E-9B94-3630E0DA8591}"/>
                </a:ext>
              </a:extLst>
            </p:cNvPr>
            <p:cNvCxnSpPr/>
            <p:nvPr/>
          </p:nvCxnSpPr>
          <p:spPr>
            <a:xfrm>
              <a:off x="8151778" y="3041154"/>
              <a:ext cx="0" cy="1747736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391E903-BB79-DC36-917D-1E95DD576C93}"/>
              </a:ext>
            </a:extLst>
          </p:cNvPr>
          <p:cNvSpPr/>
          <p:nvPr/>
        </p:nvSpPr>
        <p:spPr>
          <a:xfrm>
            <a:off x="7296524" y="6224366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 Division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01A2BB4-508E-4811-2853-01E3F3CE4FC0}"/>
              </a:ext>
            </a:extLst>
          </p:cNvPr>
          <p:cNvCxnSpPr>
            <a:cxnSpLocks/>
          </p:cNvCxnSpPr>
          <p:nvPr/>
        </p:nvCxnSpPr>
        <p:spPr>
          <a:xfrm>
            <a:off x="7811475" y="5883053"/>
            <a:ext cx="0" cy="328957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CC26952-1C85-8BE9-EC49-4532D27B23C4}"/>
              </a:ext>
            </a:extLst>
          </p:cNvPr>
          <p:cNvCxnSpPr>
            <a:cxnSpLocks/>
          </p:cNvCxnSpPr>
          <p:nvPr/>
        </p:nvCxnSpPr>
        <p:spPr>
          <a:xfrm>
            <a:off x="8782638" y="4869124"/>
            <a:ext cx="0" cy="228600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52C6682-0ADA-B2F7-C92E-5F6B28A940BA}"/>
              </a:ext>
            </a:extLst>
          </p:cNvPr>
          <p:cNvCxnSpPr>
            <a:cxnSpLocks/>
          </p:cNvCxnSpPr>
          <p:nvPr/>
        </p:nvCxnSpPr>
        <p:spPr>
          <a:xfrm>
            <a:off x="5135739" y="6436333"/>
            <a:ext cx="2176979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B86E466-744D-BD24-B62B-3E90BB152455}"/>
              </a:ext>
            </a:extLst>
          </p:cNvPr>
          <p:cNvCxnSpPr>
            <a:cxnSpLocks/>
          </p:cNvCxnSpPr>
          <p:nvPr/>
        </p:nvCxnSpPr>
        <p:spPr>
          <a:xfrm flipV="1">
            <a:off x="5135739" y="4901997"/>
            <a:ext cx="0" cy="1534336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643D44F-A09C-3720-08E4-3FC2D9849711}"/>
              </a:ext>
            </a:extLst>
          </p:cNvPr>
          <p:cNvCxnSpPr>
            <a:cxnSpLocks/>
          </p:cNvCxnSpPr>
          <p:nvPr/>
        </p:nvCxnSpPr>
        <p:spPr>
          <a:xfrm flipH="1">
            <a:off x="1295401" y="1185194"/>
            <a:ext cx="14418" cy="3515405"/>
          </a:xfrm>
          <a:prstGeom prst="line">
            <a:avLst/>
          </a:prstGeom>
          <a:ln>
            <a:tailEnd type="non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D8E37A9-C584-697A-D2C7-56E0A65498FE}"/>
              </a:ext>
            </a:extLst>
          </p:cNvPr>
          <p:cNvCxnSpPr>
            <a:cxnSpLocks/>
          </p:cNvCxnSpPr>
          <p:nvPr/>
        </p:nvCxnSpPr>
        <p:spPr>
          <a:xfrm flipV="1">
            <a:off x="1287946" y="4675666"/>
            <a:ext cx="1567550" cy="1435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4C4FD5F-A419-BAE8-AAFC-30F38083E2F5}"/>
              </a:ext>
            </a:extLst>
          </p:cNvPr>
          <p:cNvSpPr/>
          <p:nvPr/>
        </p:nvSpPr>
        <p:spPr>
          <a:xfrm>
            <a:off x="2855496" y="4495189"/>
            <a:ext cx="1117934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Raster Value Extraction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6532AC9-5595-C64D-1106-D137DA4D9A2E}"/>
              </a:ext>
            </a:extLst>
          </p:cNvPr>
          <p:cNvCxnSpPr>
            <a:cxnSpLocks/>
          </p:cNvCxnSpPr>
          <p:nvPr/>
        </p:nvCxnSpPr>
        <p:spPr>
          <a:xfrm flipV="1">
            <a:off x="3980095" y="4675666"/>
            <a:ext cx="854434" cy="14359"/>
          </a:xfrm>
          <a:prstGeom prst="line">
            <a:avLst/>
          </a:prstGeom>
          <a:ln>
            <a:headEnd type="triangle" w="lg" len="lg"/>
            <a:tailEnd type="non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6CC78E2-C374-959D-D880-6C8EE26B3118}"/>
              </a:ext>
            </a:extLst>
          </p:cNvPr>
          <p:cNvCxnSpPr>
            <a:cxnSpLocks/>
          </p:cNvCxnSpPr>
          <p:nvPr/>
        </p:nvCxnSpPr>
        <p:spPr>
          <a:xfrm>
            <a:off x="3381327" y="4901997"/>
            <a:ext cx="0" cy="554471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A8C42005-2B72-B492-6451-E6316E642657}"/>
              </a:ext>
            </a:extLst>
          </p:cNvPr>
          <p:cNvSpPr txBox="1"/>
          <p:nvPr/>
        </p:nvSpPr>
        <p:spPr>
          <a:xfrm>
            <a:off x="1678559" y="4473614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Final Step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A25772A9-D0D0-B277-0689-4B1AED5B8936}"/>
              </a:ext>
            </a:extLst>
          </p:cNvPr>
          <p:cNvSpPr/>
          <p:nvPr/>
        </p:nvSpPr>
        <p:spPr>
          <a:xfrm>
            <a:off x="2826914" y="5456468"/>
            <a:ext cx="1170022" cy="5959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Turbine Visual Prominence Bubble Plot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EDDCB7-3F3A-FB6A-9B27-66279FFF5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85" y="1915424"/>
            <a:ext cx="865197" cy="9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D66D740-781B-9E23-AF27-893788F3B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486" y="1587894"/>
            <a:ext cx="1765225" cy="150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D59AA3D-067D-30A9-DFFB-E16EC5999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97" y="4927673"/>
            <a:ext cx="1782760" cy="128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EA126B-3975-38B6-4724-496F77EB4987}"/>
              </a:ext>
            </a:extLst>
          </p:cNvPr>
          <p:cNvSpPr txBox="1"/>
          <p:nvPr/>
        </p:nvSpPr>
        <p:spPr>
          <a:xfrm>
            <a:off x="3482697" y="5218909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Geopandas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FEF67-08BD-C315-20DF-B1C67BA5D233}"/>
              </a:ext>
            </a:extLst>
          </p:cNvPr>
          <p:cNvSpPr txBox="1"/>
          <p:nvPr/>
        </p:nvSpPr>
        <p:spPr>
          <a:xfrm>
            <a:off x="2943770" y="1830452"/>
            <a:ext cx="660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C289BE-1BD1-4E1E-5D6B-C37BA27BF63E}"/>
              </a:ext>
            </a:extLst>
          </p:cNvPr>
          <p:cNvSpPr txBox="1"/>
          <p:nvPr/>
        </p:nvSpPr>
        <p:spPr>
          <a:xfrm>
            <a:off x="3603903" y="2621891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88A88-80A9-4125-8A22-384D6DD9311C}"/>
              </a:ext>
            </a:extLst>
          </p:cNvPr>
          <p:cNvSpPr txBox="1"/>
          <p:nvPr/>
        </p:nvSpPr>
        <p:spPr>
          <a:xfrm>
            <a:off x="4628850" y="495469"/>
            <a:ext cx="1294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GDAL, Geopandas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886C5-2362-5B20-C7D0-A225D333FE21}"/>
              </a:ext>
            </a:extLst>
          </p:cNvPr>
          <p:cNvSpPr txBox="1"/>
          <p:nvPr/>
        </p:nvSpPr>
        <p:spPr>
          <a:xfrm>
            <a:off x="9089570" y="358434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118C1F-17DB-CB19-4405-381491326308}"/>
              </a:ext>
            </a:extLst>
          </p:cNvPr>
          <p:cNvSpPr txBox="1"/>
          <p:nvPr/>
        </p:nvSpPr>
        <p:spPr>
          <a:xfrm>
            <a:off x="7412747" y="4816514"/>
            <a:ext cx="767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err="1"/>
              <a:t>Rioxarray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2D51E5-815A-33F3-3CAA-E78FCF29E5C4}"/>
              </a:ext>
            </a:extLst>
          </p:cNvPr>
          <p:cNvSpPr txBox="1"/>
          <p:nvPr/>
        </p:nvSpPr>
        <p:spPr>
          <a:xfrm>
            <a:off x="7429787" y="5369793"/>
            <a:ext cx="767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3A44D9-1C9A-CF0F-919C-9AFC12D13CD8}"/>
              </a:ext>
            </a:extLst>
          </p:cNvPr>
          <p:cNvSpPr txBox="1"/>
          <p:nvPr/>
        </p:nvSpPr>
        <p:spPr>
          <a:xfrm>
            <a:off x="7467457" y="3976474"/>
            <a:ext cx="6884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FD7322-6DAB-A783-E3C9-4575CD7787F8}"/>
              </a:ext>
            </a:extLst>
          </p:cNvPr>
          <p:cNvSpPr txBox="1"/>
          <p:nvPr/>
        </p:nvSpPr>
        <p:spPr>
          <a:xfrm>
            <a:off x="2771431" y="4123142"/>
            <a:ext cx="18033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Geopandas, Rasterio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2507F9-877B-FED7-4A24-599FA03A4583}"/>
              </a:ext>
            </a:extLst>
          </p:cNvPr>
          <p:cNvSpPr txBox="1"/>
          <p:nvPr/>
        </p:nvSpPr>
        <p:spPr>
          <a:xfrm>
            <a:off x="4735150" y="4070013"/>
            <a:ext cx="1082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Rasterio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3F17F7F-484A-B098-1B7F-774507FA5740}"/>
              </a:ext>
            </a:extLst>
          </p:cNvPr>
          <p:cNvSpPr txBox="1"/>
          <p:nvPr/>
        </p:nvSpPr>
        <p:spPr>
          <a:xfrm>
            <a:off x="2833669" y="646938"/>
            <a:ext cx="898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/>
              <a:t>Geopandas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7F75FA-D8E2-E280-31F0-C7A4DA8935BC}"/>
              </a:ext>
            </a:extLst>
          </p:cNvPr>
          <p:cNvSpPr/>
          <p:nvPr/>
        </p:nvSpPr>
        <p:spPr>
          <a:xfrm>
            <a:off x="7312718" y="1242134"/>
            <a:ext cx="1426710" cy="3896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Reclassify Relative Viewsheds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71B0EC-DB14-2BB6-8613-F601D2670642}"/>
              </a:ext>
            </a:extLst>
          </p:cNvPr>
          <p:cNvSpPr/>
          <p:nvPr/>
        </p:nvSpPr>
        <p:spPr>
          <a:xfrm>
            <a:off x="2720308" y="944928"/>
            <a:ext cx="1161136" cy="361834"/>
          </a:xfrm>
          <a:prstGeom prst="rect">
            <a:avLst/>
          </a:prstGeom>
          <a:solidFill>
            <a:srgbClr val="0B5E9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/>
              <a:t>Wind Turbine Locations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D46ACA6-6C91-D8C2-1698-3C7159B0558C}"/>
              </a:ext>
            </a:extLst>
          </p:cNvPr>
          <p:cNvSpPr/>
          <p:nvPr/>
        </p:nvSpPr>
        <p:spPr>
          <a:xfrm>
            <a:off x="4550728" y="4342609"/>
            <a:ext cx="1170022" cy="5362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Mean Visual Prominence Raster</a:t>
            </a: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2901D0C7-9A41-7BDC-72E6-D19514CBA07E}"/>
              </a:ext>
            </a:extLst>
          </p:cNvPr>
          <p:cNvSpPr txBox="1">
            <a:spLocks/>
          </p:cNvSpPr>
          <p:nvPr/>
        </p:nvSpPr>
        <p:spPr>
          <a:xfrm>
            <a:off x="-307885" y="1546"/>
            <a:ext cx="3480411" cy="696448"/>
          </a:xfrm>
          <a:prstGeom prst="rect">
            <a:avLst/>
          </a:prstGeom>
        </p:spPr>
        <p:txBody>
          <a:bodyPr vert="horz" lIns="0" tIns="45720" rIns="0" bIns="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sz="3400" dirty="0">
                <a:solidFill>
                  <a:schemeClr val="bg1"/>
                </a:solidFill>
              </a:rPr>
              <a:t>GIS Workflow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FCA448F-3656-1B49-DC34-765003995FC1}"/>
              </a:ext>
            </a:extLst>
          </p:cNvPr>
          <p:cNvCxnSpPr/>
          <p:nvPr/>
        </p:nvCxnSpPr>
        <p:spPr>
          <a:xfrm>
            <a:off x="288014" y="824370"/>
            <a:ext cx="4572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B08FE1D-06F3-7C03-E5A9-966002873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494944"/>
            <a:ext cx="6700085" cy="37798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C2CBDEF-77FF-1634-C993-C5B64679D20C}"/>
              </a:ext>
            </a:extLst>
          </p:cNvPr>
          <p:cNvSpPr txBox="1"/>
          <p:nvPr/>
        </p:nvSpPr>
        <p:spPr>
          <a:xfrm>
            <a:off x="7467457" y="650140"/>
            <a:ext cx="1226539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Blade End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 [255:10]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Hub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[255:20]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Rotor Sweep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 [255:30]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C4FD988-9A28-FEF6-DF31-4D8460BEE2F7}"/>
              </a:ext>
            </a:extLst>
          </p:cNvPr>
          <p:cNvSpPr txBox="1"/>
          <p:nvPr/>
        </p:nvSpPr>
        <p:spPr>
          <a:xfrm>
            <a:off x="6105563" y="413464"/>
            <a:ext cx="142930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0 –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No Visibility</a:t>
            </a:r>
          </a:p>
          <a:p>
            <a:r>
              <a:rPr lang="en-US" sz="875" b="1" dirty="0">
                <a:solidFill>
                  <a:schemeClr val="bg1">
                    <a:lumMod val="50000"/>
                  </a:schemeClr>
                </a:solidFill>
              </a:rPr>
              <a:t>255 – </a:t>
            </a:r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Complete Visibility</a:t>
            </a:r>
            <a:endParaRPr lang="en-US" sz="875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F6B8B2B-6891-9BC4-530F-57FFECFD4E8E}"/>
              </a:ext>
            </a:extLst>
          </p:cNvPr>
          <p:cNvSpPr txBox="1"/>
          <p:nvPr/>
        </p:nvSpPr>
        <p:spPr>
          <a:xfrm>
            <a:off x="2145189" y="2609338"/>
            <a:ext cx="1328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Shapely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48D7A7F-35FC-434B-3F64-23B1831CA668}"/>
              </a:ext>
            </a:extLst>
          </p:cNvPr>
          <p:cNvSpPr txBox="1"/>
          <p:nvPr/>
        </p:nvSpPr>
        <p:spPr>
          <a:xfrm>
            <a:off x="7568014" y="1710055"/>
            <a:ext cx="1140801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i="1" dirty="0">
                <a:solidFill>
                  <a:schemeClr val="bg1">
                    <a:lumMod val="50000"/>
                  </a:schemeClr>
                </a:solidFill>
              </a:rPr>
              <a:t>(Palmer 2022)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7EC11E7-3FF9-F2B7-DFF5-455FDAA4155E}"/>
              </a:ext>
            </a:extLst>
          </p:cNvPr>
          <p:cNvSpPr txBox="1"/>
          <p:nvPr/>
        </p:nvSpPr>
        <p:spPr>
          <a:xfrm>
            <a:off x="7192651" y="2479817"/>
            <a:ext cx="142671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5" dirty="0">
                <a:solidFill>
                  <a:schemeClr val="bg1">
                    <a:lumMod val="50000"/>
                  </a:schemeClr>
                </a:solidFill>
              </a:rPr>
              <a:t>Raster Sum (Visual Exposure, Distance Zone)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2BDDBCE-849D-C6AE-02E7-699C6CB186F6}"/>
              </a:ext>
            </a:extLst>
          </p:cNvPr>
          <p:cNvSpPr txBox="1"/>
          <p:nvPr/>
        </p:nvSpPr>
        <p:spPr>
          <a:xfrm>
            <a:off x="7471894" y="2216047"/>
            <a:ext cx="132848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i="1">
                <a:solidFill>
                  <a:srgbClr val="0B5E90"/>
                </a:solidFill>
              </a:defRPr>
            </a:lvl1pPr>
          </a:lstStyle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Rioxarray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90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W-Madison theme1">
      <a:dk1>
        <a:srgbClr val="202020"/>
      </a:dk1>
      <a:lt1>
        <a:srgbClr val="FFFFFF"/>
      </a:lt1>
      <a:dk2>
        <a:srgbClr val="101010"/>
      </a:dk2>
      <a:lt2>
        <a:srgbClr val="DADFE1"/>
      </a:lt2>
      <a:accent1>
        <a:srgbClr val="C5050C"/>
      </a:accent1>
      <a:accent2>
        <a:srgbClr val="C5050C"/>
      </a:accent2>
      <a:accent3>
        <a:srgbClr val="9B0000"/>
      </a:accent3>
      <a:accent4>
        <a:srgbClr val="FCCB51"/>
      </a:accent4>
      <a:accent5>
        <a:srgbClr val="80B3AE"/>
      </a:accent5>
      <a:accent6>
        <a:srgbClr val="ADADAD"/>
      </a:accent6>
      <a:hlink>
        <a:srgbClr val="0479A8"/>
      </a:hlink>
      <a:folHlink>
        <a:srgbClr val="0479A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-Madison-text-RedHat-16_9" id="{95593F7D-9FAF-BB4B-A7BE-F5CF431D03A6}" vid="{E659526A-33C2-F44A-892A-8A9B499011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UW-Madison-text-RedHat-16_9</Template>
  <TotalTime>799</TotalTime>
  <Words>4082</Words>
  <Application>Microsoft Office PowerPoint</Application>
  <PresentationFormat>Widescreen</PresentationFormat>
  <Paragraphs>1104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Consolas</vt:lpstr>
      <vt:lpstr>Red Hat Display</vt:lpstr>
      <vt:lpstr>Red Hat Text</vt:lpstr>
      <vt:lpstr>Office Theme</vt:lpstr>
      <vt:lpstr>Future of Wind Turbines and Viewsheds: A quantitative Approach</vt:lpstr>
      <vt:lpstr>Overview</vt:lpstr>
      <vt:lpstr>Introduction</vt:lpstr>
      <vt:lpstr>Key terms</vt:lpstr>
      <vt:lpstr>Key terms</vt:lpstr>
      <vt:lpstr>Key terms</vt:lpstr>
      <vt:lpstr>The Problem</vt:lpstr>
      <vt:lpstr>The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Live Demo</vt:lpstr>
      <vt:lpstr>Introduction</vt:lpstr>
      <vt:lpstr>PowerPoint Presentation</vt:lpstr>
      <vt:lpstr>Progress </vt:lpstr>
      <vt:lpstr>Future work</vt:lpstr>
      <vt:lpstr>Credits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Future of Wind Turbines and Viewsheds: A quantitative Approach</dc:title>
  <dc:creator>Sid Ramavajjala</dc:creator>
  <cp:lastModifiedBy>CHINNA SUBBARAYA SIDDHARTH RAMAVAJJALA</cp:lastModifiedBy>
  <cp:revision>85</cp:revision>
  <dcterms:created xsi:type="dcterms:W3CDTF">2023-10-04T02:16:19Z</dcterms:created>
  <dcterms:modified xsi:type="dcterms:W3CDTF">2023-12-01T03:59:29Z</dcterms:modified>
</cp:coreProperties>
</file>